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359" r:id="rId5"/>
    <p:sldId id="272" r:id="rId6"/>
    <p:sldId id="27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99DFB9"/>
    <a:srgbClr val="FFF2CC"/>
    <a:srgbClr val="075080"/>
    <a:srgbClr val="4674C6"/>
    <a:srgbClr val="C5E0B4"/>
    <a:srgbClr val="00B050"/>
    <a:srgbClr val="E78F63"/>
    <a:srgbClr val="A4DDF3"/>
    <a:srgbClr val="B6C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19" autoAdjust="0"/>
    <p:restoredTop sz="93772" autoAdjust="0"/>
  </p:normalViewPr>
  <p:slideViewPr>
    <p:cSldViewPr snapToGrid="0">
      <p:cViewPr varScale="1">
        <p:scale>
          <a:sx n="104" d="100"/>
          <a:sy n="104" d="100"/>
        </p:scale>
        <p:origin x="1308"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a Goncalves Araujo" userId="6e8bfd29-e9de-4a23-89ba-2fdecbd8b5ff" providerId="ADAL" clId="{E13FD23D-6BE3-485D-AC56-87FDCD357409}"/>
    <pc:docChg chg="undo custSel modSld">
      <pc:chgData name="Leana Goncalves Araujo" userId="6e8bfd29-e9de-4a23-89ba-2fdecbd8b5ff" providerId="ADAL" clId="{E13FD23D-6BE3-485D-AC56-87FDCD357409}" dt="2025-04-02T21:58:48.196" v="40" actId="20577"/>
      <pc:docMkLst>
        <pc:docMk/>
      </pc:docMkLst>
      <pc:sldChg chg="addSp delSp modSp mod">
        <pc:chgData name="Leana Goncalves Araujo" userId="6e8bfd29-e9de-4a23-89ba-2fdecbd8b5ff" providerId="ADAL" clId="{E13FD23D-6BE3-485D-AC56-87FDCD357409}" dt="2025-04-02T21:58:48.196" v="40" actId="20577"/>
        <pc:sldMkLst>
          <pc:docMk/>
          <pc:sldMk cId="2704984602" sldId="359"/>
        </pc:sldMkLst>
        <pc:spChg chg="add del mod">
          <ac:chgData name="Leana Goncalves Araujo" userId="6e8bfd29-e9de-4a23-89ba-2fdecbd8b5ff" providerId="ADAL" clId="{E13FD23D-6BE3-485D-AC56-87FDCD357409}" dt="2025-04-02T21:58:48.196" v="40" actId="20577"/>
          <ac:spMkLst>
            <pc:docMk/>
            <pc:sldMk cId="2704984602" sldId="359"/>
            <ac:spMk id="49" creationId="{9D9314A1-2E67-5FB0-F5CD-5FCA8EBA90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A39FE-C722-4FFC-A4B7-07DF9B30FFB4}" type="datetimeFigureOut">
              <a:rPr lang="en-US" smtClean="0"/>
              <a:t>4/2/2025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409B8-E023-4FD4-B059-CA546F8A9190}" type="slidenum">
              <a:rPr lang="en-US" smtClean="0"/>
              <a:t>‹#›</a:t>
            </a:fld>
            <a:endParaRPr lang="en-US" dirty="0"/>
          </a:p>
        </p:txBody>
      </p:sp>
    </p:spTree>
    <p:extLst>
      <p:ext uri="{BB962C8B-B14F-4D97-AF65-F5344CB8AC3E}">
        <p14:creationId xmlns:p14="http://schemas.microsoft.com/office/powerpoint/2010/main" val="265427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Research: </a:t>
            </a:r>
          </a:p>
          <a:p>
            <a:r>
              <a:rPr lang="en-US" b="0" i="1" u="sng" dirty="0"/>
              <a:t>Definition: </a:t>
            </a:r>
            <a:r>
              <a:rPr lang="en-US" b="0" dirty="0"/>
              <a:t>Under the federal Common Rule, “research”, "means a systematic investigation, including research development, testing, and evaluation, designed to develop or contribute to generalizable knowledge. In addition, the FDA has separate definitions for what constitutes research and therefore, if your project includes use of a drug, device or biologic, it may be subject to FDA regulations and require IRB review. While some activities are typically outside the realm of research (e.g., operational activities such as defined practice activities in public health and medicine, or internal management activities such as quality improvement, quality assessment and program evaluation), some of these activities may constitute research in circumstances where there is a clear intent to contribute to generalizable knowledge.</a:t>
            </a:r>
          </a:p>
          <a:p>
            <a:endParaRPr lang="en-US" b="1" dirty="0"/>
          </a:p>
          <a:p>
            <a:r>
              <a:rPr lang="en-US" b="1" dirty="0"/>
              <a:t>Human Subject Research (HSR): </a:t>
            </a:r>
          </a:p>
          <a:p>
            <a:r>
              <a:rPr lang="en-US" b="0" i="1" u="sng" dirty="0"/>
              <a:t>Definition: </a:t>
            </a:r>
            <a:r>
              <a:rPr lang="en-US" dirty="0"/>
              <a:t>According to 45 CFR 46, a human subject is "a living individual about whom an investigator (whether professional or student) conducting research:</a:t>
            </a:r>
          </a:p>
          <a:p>
            <a:r>
              <a:rPr lang="en-US" dirty="0"/>
              <a:t>- Obtains information or biospecimens through intervention or interaction with the individual, and uses, studies, or analyzes the information or biospecimens; or</a:t>
            </a:r>
          </a:p>
          <a:p>
            <a:pPr marL="171450" indent="-171450">
              <a:buFontTx/>
              <a:buChar char="-"/>
            </a:pPr>
            <a:r>
              <a:rPr lang="en-US" dirty="0"/>
              <a:t>Obtains, uses, studies, analyzes, or generates identifiable private information or identifiable biospecimens.“</a:t>
            </a:r>
          </a:p>
          <a:p>
            <a:pPr marL="0" indent="0">
              <a:buFontTx/>
              <a:buNone/>
            </a:pPr>
            <a:r>
              <a:rPr lang="en-US" dirty="0"/>
              <a:t>Intervention includes both physical procedures by which information or biospecimens are gathered (e.g., venipuncture) and manipulations of the subject or the subject's environment that are performed for research purposes.</a:t>
            </a:r>
          </a:p>
          <a:p>
            <a:pPr marL="0" indent="0">
              <a:buFontTx/>
              <a:buNone/>
            </a:pPr>
            <a:r>
              <a:rPr lang="en-US" dirty="0"/>
              <a:t>Interaction includes communication or interpersonal contact between investigator and subject.</a:t>
            </a:r>
          </a:p>
          <a:p>
            <a:pPr marL="0" indent="0">
              <a:buFontTx/>
              <a:buNone/>
            </a:pPr>
            <a:r>
              <a:rPr lang="en-US" dirty="0"/>
              <a:t>Private information includes information about behavior that occurs in a context in which an individual can reasonably expect that no observation or recording is taking place, and information that has been provided for specific purposes by an individual and that the individual can reasonably expect will not be made public (e.g., a medical record).</a:t>
            </a:r>
          </a:p>
          <a:p>
            <a:pPr marL="0" indent="0">
              <a:buFontTx/>
              <a:buNone/>
            </a:pPr>
            <a:r>
              <a:rPr lang="en-US" dirty="0"/>
              <a:t>Identifiable private information is private information for which the identity of the subject is or may readily be ascertained by the investigator or associated with the information.</a:t>
            </a:r>
          </a:p>
          <a:p>
            <a:pPr marL="0" indent="0">
              <a:buFontTx/>
              <a:buNone/>
            </a:pPr>
            <a:r>
              <a:rPr lang="en-US" dirty="0"/>
              <a:t>An identifiable biospecimen is a biospecimen for which the identity of the subject is or may readily be ascertained by the investigator or associated with the biospecimen."</a:t>
            </a:r>
          </a:p>
          <a:p>
            <a:pPr marL="0" indent="0">
              <a:buFontTx/>
              <a:buNone/>
            </a:pPr>
            <a:r>
              <a:rPr lang="en-US" i="1" u="sng" dirty="0"/>
              <a:t>IRB oversight: </a:t>
            </a:r>
            <a:r>
              <a:rPr lang="en-US" dirty="0"/>
              <a:t>Human Subject Research (HSR) is governed by federal regulation, under IRB oversight. </a:t>
            </a:r>
          </a:p>
          <a:p>
            <a:pPr marL="0" indent="0">
              <a:buFontTx/>
              <a:buNone/>
            </a:pPr>
            <a:r>
              <a:rPr lang="en-US" i="1" u="sng" dirty="0"/>
              <a:t>Examples</a:t>
            </a:r>
            <a:r>
              <a:rPr lang="en-US" dirty="0"/>
              <a:t> of this type of research include drug trials, internet surveys, research involving risky behaviors or attitudes, open-ended interviews with minors that contribute to generalizable knowledge.</a:t>
            </a:r>
          </a:p>
          <a:p>
            <a:endParaRPr lang="en-US" dirty="0"/>
          </a:p>
          <a:p>
            <a:r>
              <a:rPr lang="en-US" b="1" dirty="0"/>
              <a:t>Non-Human Subject Research:</a:t>
            </a:r>
          </a:p>
          <a:p>
            <a:r>
              <a:rPr lang="en-US" i="1" u="sng" dirty="0"/>
              <a:t>Definition</a:t>
            </a:r>
            <a:r>
              <a:rPr lang="en-US" i="0" u="none" dirty="0"/>
              <a:t>:  Any study that does not involve a human subject, or a clinical investigation as defined according to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45 CFR 46 as Human Subject Research. </a:t>
            </a:r>
            <a:endParaRPr lang="en-US" i="0" u="none" dirty="0"/>
          </a:p>
          <a:p>
            <a:r>
              <a:rPr lang="en-US" i="1" u="sng" dirty="0"/>
              <a:t>IRB oversight: </a:t>
            </a:r>
            <a:r>
              <a:rPr lang="en-US" i="0" u="none" dirty="0"/>
              <a:t>Studies that do not involve human subjects do not require IRB oversight. However, the IRB may provide a formal determination that the project does not involve human subjects.</a:t>
            </a:r>
          </a:p>
          <a:p>
            <a:r>
              <a:rPr lang="en-US" i="1" u="sng" dirty="0"/>
              <a:t>Examples </a:t>
            </a:r>
            <a:r>
              <a:rPr lang="en-US" i="0" u="none" dirty="0"/>
              <a:t>of this type of research include study in which there is no interaction or intervention with living individuals, and neither the provider of the specimens/data nor the recipient can link the specimens/data with identifiable individuals (living or dead); animal experiment; cell culture study. </a:t>
            </a:r>
          </a:p>
          <a:p>
            <a:endParaRPr lang="en-US" dirty="0"/>
          </a:p>
          <a:p>
            <a:r>
              <a:rPr lang="en-US" b="1" dirty="0"/>
              <a:t>QI/QA and Feasibility study:</a:t>
            </a:r>
          </a:p>
          <a:p>
            <a:r>
              <a:rPr lang="en-US" i="1" u="sng" dirty="0"/>
              <a:t>Definition</a:t>
            </a:r>
            <a:r>
              <a:rPr lang="en-US" i="0" u="none" dirty="0"/>
              <a:t>: There is no regulatory definition but often QA/QI is described as “systematic, data-guided activities designed to bring about immediate (or nearly immediate) improvements in health care delivery, educational settings, and other systems to make changes that will potentially lead to better patient outcomes, better system performance, and better professional development. </a:t>
            </a:r>
          </a:p>
          <a:p>
            <a:r>
              <a:rPr lang="en-US" i="1" u="sng" dirty="0"/>
              <a:t>IRB oversight: </a:t>
            </a:r>
            <a:r>
              <a:rPr lang="en-US" i="0" u="none" dirty="0"/>
              <a:t>QI/QA is NOT subject to review as research, as defined under federal regulation and IRB oversight. However, the IRB may provide a formal determination that the project is not research. </a:t>
            </a:r>
          </a:p>
          <a:p>
            <a:r>
              <a:rPr lang="en-US" i="1" u="sng" dirty="0"/>
              <a:t>Examples </a:t>
            </a:r>
            <a:r>
              <a:rPr lang="en-US" i="0" u="none" dirty="0"/>
              <a:t>of this type of research include ensuring new evidence-based interventions are incorporated into practice, improvement of an educational curriculum, reduction in in-patient admissions and length of stay.</a:t>
            </a:r>
          </a:p>
          <a:p>
            <a:endParaRPr lang="en-US" dirty="0"/>
          </a:p>
          <a:p>
            <a:r>
              <a:rPr lang="en-US" b="1" dirty="0"/>
              <a:t>Case-Study/Case Series and Case Report:</a:t>
            </a:r>
          </a:p>
          <a:p>
            <a:r>
              <a:rPr lang="en-US" i="1" u="sng" dirty="0"/>
              <a:t>Definition:  </a:t>
            </a:r>
            <a:r>
              <a:rPr lang="en-US" i="0" u="none" dirty="0"/>
              <a:t>A case study has been described as an intensive, systematic investigation of a single individual, group, community or some other unit in which the researcher examines in-depth data relating to several variables. If information on more than three individuals is included, the case series is considered to be research, </a:t>
            </a:r>
            <a:r>
              <a:rPr lang="en-US" i="1" u="none" dirty="0"/>
              <a:t>and therefore submission is required to the IRB.</a:t>
            </a:r>
          </a:p>
          <a:p>
            <a:r>
              <a:rPr lang="en-US" i="1" u="sng" dirty="0"/>
              <a:t>IRB oversight: </a:t>
            </a:r>
            <a:r>
              <a:rPr lang="en-US" i="0" u="none" dirty="0"/>
              <a:t>IRB does not oversee case-studies. </a:t>
            </a:r>
          </a:p>
          <a:p>
            <a:r>
              <a:rPr lang="en-US" i="1" u="sng" dirty="0"/>
              <a:t>Examples </a:t>
            </a:r>
            <a:r>
              <a:rPr lang="en-US" i="0" u="none" dirty="0"/>
              <a:t>of a type of clinical case report or case study is a description of an individual patient rare diagnosis, history, and medical treatment. </a:t>
            </a:r>
          </a:p>
          <a:p>
            <a:endParaRPr lang="en-US" dirty="0"/>
          </a:p>
          <a:p>
            <a:r>
              <a:rPr lang="en-US" b="1" dirty="0"/>
              <a:t>Evidence-Based Practice (EBP):</a:t>
            </a:r>
          </a:p>
          <a:p>
            <a:r>
              <a:rPr lang="en-US" dirty="0"/>
              <a:t>Evidence-Based Practice (EBP), including literature review (traditional, systematic, or meta-analysis), educational module development, or other types of studies that do not have data collection, are NOT required to submit to the Research Office (SRC, IRB, EHS).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Review</a:t>
            </a:r>
            <a:endPar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lvl="0"/>
            <a:r>
              <a:rPr lang="en-US" sz="1200" dirty="0">
                <a:solidFill>
                  <a:prstClr val="black"/>
                </a:solidFill>
                <a:latin typeface="Garamond" panose="02020404030301010803" pitchFamily="18" charset="0"/>
              </a:rPr>
              <a:t>Human Subjects Research requires IRB review and approval. There are three major types of review: Exempt, Expedited, and Full.</a:t>
            </a:r>
          </a:p>
          <a:p>
            <a:pPr lvl="0"/>
            <a:endParaRPr kumimoji="0" lang="en-US" sz="12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Determination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prstClr val="black"/>
                </a:solidFill>
                <a:latin typeface="Garamond" panose="02020404030301010803" pitchFamily="18" charset="0"/>
              </a:rPr>
              <a:t>IRB</a:t>
            </a:r>
            <a:r>
              <a:rPr lang="en-US" sz="1200" dirty="0">
                <a:solidFill>
                  <a:prstClr val="black"/>
                </a:solidFill>
                <a:latin typeface="Garamond" panose="02020404030301010803" pitchFamily="18" charset="0"/>
              </a:rPr>
              <a:t> makes “determination” of Non-Human Subject Research and Non-Research (QI/QA). There is no IRB oversight of these studies.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Garamond" panose="020204040303010108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***Institutional Clearance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AdventHealth does not provide institutional clearance (IC) for AHU projects because the two institutions are separate. IC is a continued process that starts from the time of submission.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endParaRPr lang="en-US" dirty="0"/>
          </a:p>
        </p:txBody>
      </p:sp>
      <p:sp>
        <p:nvSpPr>
          <p:cNvPr id="4" name="Slide Number Placeholder 3"/>
          <p:cNvSpPr>
            <a:spLocks noGrp="1"/>
          </p:cNvSpPr>
          <p:nvPr>
            <p:ph type="sldNum" sz="quarter" idx="5"/>
          </p:nvPr>
        </p:nvSpPr>
        <p:spPr/>
        <p:txBody>
          <a:bodyPr/>
          <a:lstStyle/>
          <a:p>
            <a:fld id="{4401C6B9-C753-4EBA-8372-4B7347EB007D}" type="slidenum">
              <a:rPr lang="en-US" smtClean="0"/>
              <a:t>1</a:t>
            </a:fld>
            <a:endParaRPr lang="en-US"/>
          </a:p>
        </p:txBody>
      </p:sp>
    </p:spTree>
    <p:extLst>
      <p:ext uri="{BB962C8B-B14F-4D97-AF65-F5344CB8AC3E}">
        <p14:creationId xmlns:p14="http://schemas.microsoft.com/office/powerpoint/2010/main" val="3049086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9387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922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4A600-E6C1-45D5-A570-9879763180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39E5D8-03F7-4E3A-BE13-0550B64BC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7457A9-B9AC-4B04-B2C9-376B67076BC6}"/>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1055F0FB-672A-4AF1-A8FE-C3F87949D0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3E7AD77-3FB9-4910-9E89-4866113C455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9478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0316-26BD-42EA-8D5E-064DBD7F9C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063B83-FF9F-4E93-9A18-4298DC36EA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3289F-C004-4FE1-8743-75136F9C6BC8}"/>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0ABF277B-3F71-4916-94FC-07FFABDE9E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29CD8C-28B2-405F-B06E-7CF2FA5476BF}"/>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71442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5627D4-4AA4-4A11-BCD7-B98F212E26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4C8937-BA73-429F-91C3-F862D9DEFF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F870A-9712-4C3E-96C4-2AE4BFCF56A3}"/>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505A0194-417A-4966-8737-EA157C3174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F89D42-F9C2-462C-BFAC-EB3A5C446632}"/>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787794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43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D399-07D2-49E0-961E-A20CE29E04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15BA53-D245-4B8B-86DA-E64D58B919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3F507-D5F3-421C-BCE6-8699D5326BED}"/>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35C4C712-7277-4465-8656-02283598DE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13005D-5863-41EB-A024-FFB6035B702C}"/>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54456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1EC14-886A-41FD-860B-F8CDD48DA8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D566F5-5F2F-44FD-881A-F967D6E54F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67885-ADC2-4EB3-B115-78C2E0772AC8}"/>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1A0976C8-4548-4D74-8770-E273DB32C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488A9F-73BF-4346-A3B4-9B1418DD307A}"/>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400271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7914-1EA3-455F-AA16-F7AFC8665A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BC728C-068B-4557-8AA5-31B906DCEB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F42E77-0834-496D-8144-F0E294A113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2D08C5-E4BF-471A-9ABF-6B8427EE9FD3}"/>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6" name="Footer Placeholder 5">
            <a:extLst>
              <a:ext uri="{FF2B5EF4-FFF2-40B4-BE49-F238E27FC236}">
                <a16:creationId xmlns:a16="http://schemas.microsoft.com/office/drawing/2014/main" id="{3E8BFEEC-968D-4F3D-AB51-D84020DA38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96FC85-A3B6-47AC-B548-E4A02ED94E9E}"/>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27926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CD5D6-A150-428B-8FD1-B81E911089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CECD47-B3FA-46CC-8F2D-D6D910701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A8F412-1E28-4805-AD18-2966DC2F7B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D99CA-9E9F-4F22-BC79-054AE08E15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23D36E-F0D5-475C-AAAB-C5CA5A3089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E294F7-6F4E-40AD-AEEB-835058A5B65C}"/>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8" name="Footer Placeholder 7">
            <a:extLst>
              <a:ext uri="{FF2B5EF4-FFF2-40B4-BE49-F238E27FC236}">
                <a16:creationId xmlns:a16="http://schemas.microsoft.com/office/drawing/2014/main" id="{2D4FC643-B1F9-44DA-953D-6F55F616A7D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3DD94A1-ED0C-49D6-850B-D00EF04A277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682796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B511D-91C5-41C7-ADCC-606064B3EF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511289-B31A-4CEB-97DD-3D0EDFBA6E0B}"/>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4" name="Footer Placeholder 3">
            <a:extLst>
              <a:ext uri="{FF2B5EF4-FFF2-40B4-BE49-F238E27FC236}">
                <a16:creationId xmlns:a16="http://schemas.microsoft.com/office/drawing/2014/main" id="{4D6C8E15-92B5-4A4A-9078-EE205E2B28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3CF456-058F-41C9-B6CD-0C3682276591}"/>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888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09B898-67B2-473B-808C-0213CA9BA25A}"/>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3" name="Footer Placeholder 2">
            <a:extLst>
              <a:ext uri="{FF2B5EF4-FFF2-40B4-BE49-F238E27FC236}">
                <a16:creationId xmlns:a16="http://schemas.microsoft.com/office/drawing/2014/main" id="{E6E9427C-BFFA-4FAC-92D6-1A2BEE0541C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70D942-CC63-42CB-81B9-2B8B23A5C6F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47064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2C5D7-BB01-40EF-AC6E-43B498816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5BBAEA-0B4C-4D48-BF2B-94A05DBFC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761F68-2A3E-48BD-8C4E-10F345803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E0883-E424-4604-B3EB-1470AE402E37}"/>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6" name="Footer Placeholder 5">
            <a:extLst>
              <a:ext uri="{FF2B5EF4-FFF2-40B4-BE49-F238E27FC236}">
                <a16:creationId xmlns:a16="http://schemas.microsoft.com/office/drawing/2014/main" id="{B956DBBD-B5E7-4502-8EE9-E78D02B077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EB00D4-7E0F-478D-AE2C-10D69D22271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2944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5D4F5-6B62-4ABD-A0BA-8FB63251FC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926D0E-2AA4-4F01-B5DF-B1549ED331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A25975A-B0F9-4326-96E8-F42FD283A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8982F4-50F8-4A04-A7BB-C7BC2236FDB1}"/>
              </a:ext>
            </a:extLst>
          </p:cNvPr>
          <p:cNvSpPr>
            <a:spLocks noGrp="1"/>
          </p:cNvSpPr>
          <p:nvPr>
            <p:ph type="dt" sz="half" idx="10"/>
          </p:nvPr>
        </p:nvSpPr>
        <p:spPr/>
        <p:txBody>
          <a:bodyPr/>
          <a:lstStyle/>
          <a:p>
            <a:fld id="{37671626-E7BB-400C-B747-8CF99D5CAC03}" type="datetimeFigureOut">
              <a:rPr lang="en-US" smtClean="0"/>
              <a:t>4/2/2025</a:t>
            </a:fld>
            <a:endParaRPr lang="en-US" dirty="0"/>
          </a:p>
        </p:txBody>
      </p:sp>
      <p:sp>
        <p:nvSpPr>
          <p:cNvPr id="6" name="Footer Placeholder 5">
            <a:extLst>
              <a:ext uri="{FF2B5EF4-FFF2-40B4-BE49-F238E27FC236}">
                <a16:creationId xmlns:a16="http://schemas.microsoft.com/office/drawing/2014/main" id="{821B3479-2F08-4C29-BFDF-0C438821C7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B88573-716B-464E-BFC1-506D059AC17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32613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F335CE-4977-4B05-B535-0F5E0E17D9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4A4122-5102-4F7C-8E7C-4CA7528C36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C9D6D-6F10-4975-88EC-9E5FADF688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71626-E7BB-400C-B747-8CF99D5CAC03}" type="datetimeFigureOut">
              <a:rPr lang="en-US" smtClean="0"/>
              <a:t>4/2/2025</a:t>
            </a:fld>
            <a:endParaRPr lang="en-US" dirty="0"/>
          </a:p>
        </p:txBody>
      </p:sp>
      <p:sp>
        <p:nvSpPr>
          <p:cNvPr id="5" name="Footer Placeholder 4">
            <a:extLst>
              <a:ext uri="{FF2B5EF4-FFF2-40B4-BE49-F238E27FC236}">
                <a16:creationId xmlns:a16="http://schemas.microsoft.com/office/drawing/2014/main" id="{7FFECC95-C499-4C18-A6BB-6F0B4B60BE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39908A-1269-41DF-B70F-6F070778E5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2339C-4793-4046-B3FC-245918BF3159}" type="slidenum">
              <a:rPr lang="en-US" smtClean="0"/>
              <a:t>‹#›</a:t>
            </a:fld>
            <a:endParaRPr lang="en-US" dirty="0"/>
          </a:p>
        </p:txBody>
      </p:sp>
    </p:spTree>
    <p:extLst>
      <p:ext uri="{BB962C8B-B14F-4D97-AF65-F5344CB8AC3E}">
        <p14:creationId xmlns:p14="http://schemas.microsoft.com/office/powerpoint/2010/main" val="405195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F3A9840-11D9-05C3-7AA3-E54A83F31973}"/>
              </a:ext>
            </a:extLst>
          </p:cNvPr>
          <p:cNvSpPr txBox="1"/>
          <p:nvPr/>
        </p:nvSpPr>
        <p:spPr>
          <a:xfrm>
            <a:off x="453003" y="1551164"/>
            <a:ext cx="1274332" cy="600164"/>
          </a:xfrm>
          <a:prstGeom prst="rect">
            <a:avLst/>
          </a:prstGeom>
          <a:solidFill>
            <a:srgbClr val="075080">
              <a:alpha val="20000"/>
            </a:srgbClr>
          </a:solidFill>
        </p:spPr>
        <p:txBody>
          <a:bodyPr wrap="square" rtlCol="0">
            <a:spAutoFit/>
          </a:bodyPr>
          <a:lstStyle/>
          <a:p>
            <a:r>
              <a:rPr lang="en-US" sz="1100" dirty="0">
                <a:solidFill>
                  <a:srgbClr val="075080"/>
                </a:solidFill>
                <a:latin typeface="Arial Nova" panose="020B0504020202020204" pitchFamily="34" charset="0"/>
              </a:rPr>
              <a:t>HUMAN SUBJECT RESEARCH</a:t>
            </a:r>
          </a:p>
        </p:txBody>
      </p:sp>
      <p:sp>
        <p:nvSpPr>
          <p:cNvPr id="10" name="TextBox 9">
            <a:extLst>
              <a:ext uri="{FF2B5EF4-FFF2-40B4-BE49-F238E27FC236}">
                <a16:creationId xmlns:a16="http://schemas.microsoft.com/office/drawing/2014/main" id="{569C145A-3E2C-A223-F468-B1E54E2C345F}"/>
              </a:ext>
            </a:extLst>
          </p:cNvPr>
          <p:cNvSpPr txBox="1"/>
          <p:nvPr/>
        </p:nvSpPr>
        <p:spPr>
          <a:xfrm>
            <a:off x="453002" y="2897379"/>
            <a:ext cx="1250793" cy="2123658"/>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1"/>
                </a:solidFill>
              </a:rPr>
              <a:t>QUALITY IMPROVIEMENT QUALITY ASSESSMENT</a:t>
            </a:r>
          </a:p>
          <a:p>
            <a:r>
              <a:rPr lang="en-US" sz="1100" dirty="0">
                <a:solidFill>
                  <a:srgbClr val="075081"/>
                </a:solidFill>
              </a:rPr>
              <a:t>(QI/QA)</a:t>
            </a:r>
          </a:p>
          <a:p>
            <a:r>
              <a:rPr lang="en-US" sz="1100" dirty="0">
                <a:solidFill>
                  <a:srgbClr val="075081"/>
                </a:solidFill>
              </a:rPr>
              <a:t>FEASIBILITY</a:t>
            </a:r>
          </a:p>
          <a:p>
            <a:r>
              <a:rPr lang="en-US" sz="1100" dirty="0">
                <a:solidFill>
                  <a:srgbClr val="075081"/>
                </a:solidFill>
              </a:rPr>
              <a:t>EVIDENCE-BASED PRACTICE (EBP) with data collection</a:t>
            </a:r>
          </a:p>
          <a:p>
            <a:r>
              <a:rPr lang="en-US" sz="1100" dirty="0">
                <a:solidFill>
                  <a:srgbClr val="075081"/>
                </a:solidFill>
              </a:rPr>
              <a:t>OTHER</a:t>
            </a:r>
          </a:p>
        </p:txBody>
      </p:sp>
      <p:sp>
        <p:nvSpPr>
          <p:cNvPr id="11" name="TextBox 10">
            <a:extLst>
              <a:ext uri="{FF2B5EF4-FFF2-40B4-BE49-F238E27FC236}">
                <a16:creationId xmlns:a16="http://schemas.microsoft.com/office/drawing/2014/main" id="{028250A2-0F11-F5CC-8BD8-101781446CC1}"/>
              </a:ext>
            </a:extLst>
          </p:cNvPr>
          <p:cNvSpPr txBox="1"/>
          <p:nvPr/>
        </p:nvSpPr>
        <p:spPr>
          <a:xfrm>
            <a:off x="453003" y="2216668"/>
            <a:ext cx="1262281" cy="600164"/>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0"/>
                </a:solidFill>
                <a:latin typeface="Arial Nova" panose="020B0504020202020204" pitchFamily="34" charset="0"/>
              </a:rPr>
              <a:t>NOT-HUMAN SUBJECT RESEARCH</a:t>
            </a:r>
          </a:p>
        </p:txBody>
      </p:sp>
      <p:sp>
        <p:nvSpPr>
          <p:cNvPr id="13" name="TextBox 12">
            <a:extLst>
              <a:ext uri="{FF2B5EF4-FFF2-40B4-BE49-F238E27FC236}">
                <a16:creationId xmlns:a16="http://schemas.microsoft.com/office/drawing/2014/main" id="{393B9C3D-0E87-CF9C-5CF3-4A9E8D3B2A8E}"/>
              </a:ext>
            </a:extLst>
          </p:cNvPr>
          <p:cNvSpPr txBox="1"/>
          <p:nvPr/>
        </p:nvSpPr>
        <p:spPr>
          <a:xfrm>
            <a:off x="453001" y="5080021"/>
            <a:ext cx="1250793" cy="430887"/>
          </a:xfrm>
          <a:prstGeom prst="rect">
            <a:avLst/>
          </a:prstGeom>
          <a:solidFill>
            <a:schemeClr val="accent4">
              <a:alpha val="20000"/>
            </a:schemeClr>
          </a:solidFill>
        </p:spPr>
        <p:txBody>
          <a:bodyPr wrap="square" rtlCol="0">
            <a:spAutoFit/>
          </a:bodyPr>
          <a:lstStyle/>
          <a:p>
            <a:r>
              <a:rPr lang="en-US" sz="1100" dirty="0">
                <a:solidFill>
                  <a:srgbClr val="075080"/>
                </a:solidFill>
                <a:latin typeface="Arial Nova" panose="020B0504020202020204" pitchFamily="34" charset="0"/>
              </a:rPr>
              <a:t>CASE-STUDY</a:t>
            </a:r>
          </a:p>
          <a:p>
            <a:r>
              <a:rPr lang="en-US" sz="1100" dirty="0">
                <a:solidFill>
                  <a:srgbClr val="075080"/>
                </a:solidFill>
                <a:latin typeface="Arial Nova" panose="020B0504020202020204" pitchFamily="34" charset="0"/>
              </a:rPr>
              <a:t>CASE-REPORT</a:t>
            </a:r>
          </a:p>
        </p:txBody>
      </p:sp>
      <p:sp>
        <p:nvSpPr>
          <p:cNvPr id="14" name="TextBox 13">
            <a:extLst>
              <a:ext uri="{FF2B5EF4-FFF2-40B4-BE49-F238E27FC236}">
                <a16:creationId xmlns:a16="http://schemas.microsoft.com/office/drawing/2014/main" id="{E2C6540D-9868-7533-C172-8BCBBD290193}"/>
              </a:ext>
            </a:extLst>
          </p:cNvPr>
          <p:cNvSpPr txBox="1"/>
          <p:nvPr/>
        </p:nvSpPr>
        <p:spPr>
          <a:xfrm>
            <a:off x="462963" y="5587184"/>
            <a:ext cx="1240831" cy="1107996"/>
          </a:xfrm>
          <a:prstGeom prst="rect">
            <a:avLst/>
          </a:prstGeom>
          <a:noFill/>
          <a:ln>
            <a:solidFill>
              <a:schemeClr val="accent4">
                <a:lumMod val="60000"/>
                <a:lumOff val="40000"/>
              </a:schemeClr>
            </a:solidFill>
          </a:ln>
        </p:spPr>
        <p:txBody>
          <a:bodyPr wrap="square" rtlCol="0">
            <a:spAutoFit/>
          </a:bodyPr>
          <a:lstStyle/>
          <a:p>
            <a:r>
              <a:rPr lang="en-US" sz="1100" dirty="0">
                <a:solidFill>
                  <a:srgbClr val="075080"/>
                </a:solidFill>
                <a:latin typeface="Arial Nova" panose="020B0504020202020204" pitchFamily="34" charset="0"/>
              </a:rPr>
              <a:t>LITERATURE REVIEW, </a:t>
            </a:r>
          </a:p>
          <a:p>
            <a:r>
              <a:rPr lang="en-US" sz="1100" dirty="0">
                <a:solidFill>
                  <a:srgbClr val="075080"/>
                </a:solidFill>
                <a:latin typeface="Arial Nova" panose="020B0504020202020204" pitchFamily="34" charset="0"/>
              </a:rPr>
              <a:t>EDUCATIONAL MODULE, OTHER with NO data collection</a:t>
            </a:r>
          </a:p>
        </p:txBody>
      </p:sp>
      <p:sp>
        <p:nvSpPr>
          <p:cNvPr id="15" name="TextBox 14">
            <a:extLst>
              <a:ext uri="{FF2B5EF4-FFF2-40B4-BE49-F238E27FC236}">
                <a16:creationId xmlns:a16="http://schemas.microsoft.com/office/drawing/2014/main" id="{104ECEC4-0C09-6C30-98F5-029C40C15511}"/>
              </a:ext>
            </a:extLst>
          </p:cNvPr>
          <p:cNvSpPr txBox="1"/>
          <p:nvPr/>
        </p:nvSpPr>
        <p:spPr>
          <a:xfrm>
            <a:off x="153624" y="1161159"/>
            <a:ext cx="2335896" cy="261610"/>
          </a:xfrm>
          <a:prstGeom prst="rect">
            <a:avLst/>
          </a:prstGeom>
          <a:noFill/>
        </p:spPr>
        <p:txBody>
          <a:bodyPr wrap="none" rtlCol="0">
            <a:spAutoFit/>
          </a:bodyPr>
          <a:lstStyle/>
          <a:p>
            <a:r>
              <a:rPr lang="en-US" sz="1100" b="1" dirty="0">
                <a:solidFill>
                  <a:srgbClr val="075080"/>
                </a:solidFill>
                <a:latin typeface="Arial Nova" panose="020B0504020202020204" pitchFamily="34" charset="0"/>
              </a:rPr>
              <a:t>TYPE OF SCHOLARLY PROJECT</a:t>
            </a:r>
          </a:p>
        </p:txBody>
      </p:sp>
      <p:sp>
        <p:nvSpPr>
          <p:cNvPr id="16" name="Arrow: Right 15">
            <a:extLst>
              <a:ext uri="{FF2B5EF4-FFF2-40B4-BE49-F238E27FC236}">
                <a16:creationId xmlns:a16="http://schemas.microsoft.com/office/drawing/2014/main" id="{D1C7E938-AF23-FF26-7DF2-2849989802F6}"/>
              </a:ext>
            </a:extLst>
          </p:cNvPr>
          <p:cNvSpPr/>
          <p:nvPr/>
        </p:nvSpPr>
        <p:spPr>
          <a:xfrm>
            <a:off x="1756856" y="1777559"/>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7" name="TextBox 16">
            <a:extLst>
              <a:ext uri="{FF2B5EF4-FFF2-40B4-BE49-F238E27FC236}">
                <a16:creationId xmlns:a16="http://schemas.microsoft.com/office/drawing/2014/main" id="{D99F1C60-1877-A991-3E32-FCB0578B518C}"/>
              </a:ext>
            </a:extLst>
          </p:cNvPr>
          <p:cNvSpPr txBox="1"/>
          <p:nvPr/>
        </p:nvSpPr>
        <p:spPr>
          <a:xfrm>
            <a:off x="2202330" y="1678574"/>
            <a:ext cx="1114634" cy="600164"/>
          </a:xfrm>
          <a:prstGeom prst="rect">
            <a:avLst/>
          </a:prstGeom>
          <a:noFill/>
        </p:spPr>
        <p:txBody>
          <a:bodyPr wrap="square" rtlCol="0">
            <a:spAutoFit/>
          </a:bodyPr>
          <a:lstStyle/>
          <a:p>
            <a:pPr algn="ctr"/>
            <a:r>
              <a:rPr lang="en-US" sz="1100" dirty="0">
                <a:solidFill>
                  <a:srgbClr val="075080"/>
                </a:solidFill>
                <a:latin typeface="Arial Nova" panose="020B0504020202020204" pitchFamily="34" charset="0"/>
              </a:rPr>
              <a:t>Consultation</a:t>
            </a:r>
            <a:r>
              <a:rPr lang="en-US" sz="1100" dirty="0"/>
              <a:t> </a:t>
            </a:r>
            <a:r>
              <a:rPr lang="en-US" sz="1100" dirty="0">
                <a:solidFill>
                  <a:srgbClr val="075080"/>
                </a:solidFill>
                <a:latin typeface="Arial Nova" panose="020B0504020202020204" pitchFamily="34" charset="0"/>
              </a:rPr>
              <a:t>with CARE team</a:t>
            </a:r>
          </a:p>
        </p:txBody>
      </p:sp>
      <p:sp>
        <p:nvSpPr>
          <p:cNvPr id="21" name="Arrow: Right 20">
            <a:extLst>
              <a:ext uri="{FF2B5EF4-FFF2-40B4-BE49-F238E27FC236}">
                <a16:creationId xmlns:a16="http://schemas.microsoft.com/office/drawing/2014/main" id="{BEC09766-B264-ECC9-F93C-369C57E9148E}"/>
              </a:ext>
            </a:extLst>
          </p:cNvPr>
          <p:cNvSpPr/>
          <p:nvPr/>
        </p:nvSpPr>
        <p:spPr>
          <a:xfrm>
            <a:off x="1730891" y="2474694"/>
            <a:ext cx="1988770" cy="124611"/>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2" name="Arrow: Right 21">
            <a:extLst>
              <a:ext uri="{FF2B5EF4-FFF2-40B4-BE49-F238E27FC236}">
                <a16:creationId xmlns:a16="http://schemas.microsoft.com/office/drawing/2014/main" id="{D1B41B29-E710-82C4-24F3-78759247E147}"/>
              </a:ext>
            </a:extLst>
          </p:cNvPr>
          <p:cNvSpPr/>
          <p:nvPr/>
        </p:nvSpPr>
        <p:spPr>
          <a:xfrm>
            <a:off x="1727335" y="3982788"/>
            <a:ext cx="2021591" cy="124611"/>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3" name="Arrow: Right 22">
            <a:extLst>
              <a:ext uri="{FF2B5EF4-FFF2-40B4-BE49-F238E27FC236}">
                <a16:creationId xmlns:a16="http://schemas.microsoft.com/office/drawing/2014/main" id="{5041B123-53BB-D83B-F1F8-6873F57D4832}"/>
              </a:ext>
            </a:extLst>
          </p:cNvPr>
          <p:cNvSpPr/>
          <p:nvPr/>
        </p:nvSpPr>
        <p:spPr>
          <a:xfrm>
            <a:off x="1747882" y="5159324"/>
            <a:ext cx="1989311" cy="154117"/>
          </a:xfrm>
          <a:prstGeom prst="rightArrow">
            <a:avLst/>
          </a:prstGeom>
          <a:solidFill>
            <a:schemeClr val="accent4"/>
          </a:solidFill>
          <a:ln>
            <a:solidFill>
              <a:srgbClr val="FBE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5" name="TextBox 24">
            <a:extLst>
              <a:ext uri="{FF2B5EF4-FFF2-40B4-BE49-F238E27FC236}">
                <a16:creationId xmlns:a16="http://schemas.microsoft.com/office/drawing/2014/main" id="{6E498983-F108-57FC-3B4F-519B17178144}"/>
              </a:ext>
            </a:extLst>
          </p:cNvPr>
          <p:cNvSpPr txBox="1"/>
          <p:nvPr/>
        </p:nvSpPr>
        <p:spPr>
          <a:xfrm>
            <a:off x="3754475" y="1422770"/>
            <a:ext cx="1183467" cy="4026540"/>
          </a:xfrm>
          <a:prstGeom prst="rect">
            <a:avLst/>
          </a:prstGeom>
          <a:noFill/>
          <a:ln>
            <a:solidFill>
              <a:schemeClr val="accent1"/>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r>
              <a:rPr lang="en-US" sz="1100" b="1" dirty="0">
                <a:solidFill>
                  <a:srgbClr val="075080"/>
                </a:solidFill>
              </a:rPr>
              <a:t>START</a:t>
            </a:r>
          </a:p>
          <a:p>
            <a:endParaRPr lang="en-US" sz="1100" dirty="0">
              <a:solidFill>
                <a:srgbClr val="075080"/>
              </a:solidFill>
            </a:endParaRPr>
          </a:p>
          <a:p>
            <a:endParaRPr lang="en-US" sz="1100" dirty="0">
              <a:solidFill>
                <a:srgbClr val="075080"/>
              </a:solidFill>
            </a:endParaRPr>
          </a:p>
          <a:p>
            <a:r>
              <a:rPr lang="en-US" sz="1100" dirty="0">
                <a:solidFill>
                  <a:srgbClr val="075080"/>
                </a:solidFill>
              </a:rPr>
              <a:t>SUBMIT </a:t>
            </a:r>
            <a:r>
              <a:rPr lang="en-US" sz="1100" b="1" dirty="0">
                <a:solidFill>
                  <a:srgbClr val="075080"/>
                </a:solidFill>
              </a:rPr>
              <a:t>ONLINE </a:t>
            </a:r>
            <a:r>
              <a:rPr lang="en-US" sz="1100" dirty="0">
                <a:solidFill>
                  <a:srgbClr val="075080"/>
                </a:solidFill>
              </a:rPr>
              <a:t>AT</a:t>
            </a:r>
          </a:p>
          <a:p>
            <a:endParaRPr lang="en-US" sz="1100" dirty="0">
              <a:solidFill>
                <a:srgbClr val="075080"/>
              </a:solidFill>
            </a:endParaRPr>
          </a:p>
          <a:p>
            <a:r>
              <a:rPr lang="en-US" sz="1100" dirty="0">
                <a:solidFill>
                  <a:srgbClr val="075080"/>
                </a:solidFill>
              </a:rPr>
              <a:t>https://my.ahu.edu/academics/research</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r>
              <a:rPr lang="en-US" sz="1100" dirty="0">
                <a:solidFill>
                  <a:srgbClr val="075080"/>
                </a:solidFill>
              </a:rPr>
              <a:t>NEED GUIDANCE?</a:t>
            </a:r>
          </a:p>
          <a:p>
            <a:endParaRPr lang="en-US" sz="1100" dirty="0">
              <a:solidFill>
                <a:srgbClr val="075080"/>
              </a:solidFill>
            </a:endParaRPr>
          </a:p>
          <a:p>
            <a:r>
              <a:rPr lang="en-US" sz="1100" dirty="0">
                <a:solidFill>
                  <a:srgbClr val="075080"/>
                </a:solidFill>
              </a:rPr>
              <a:t>AHU.Research.Office@ahu.edu</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p:txBody>
      </p:sp>
      <p:sp>
        <p:nvSpPr>
          <p:cNvPr id="26" name="Arrow: Right 25">
            <a:extLst>
              <a:ext uri="{FF2B5EF4-FFF2-40B4-BE49-F238E27FC236}">
                <a16:creationId xmlns:a16="http://schemas.microsoft.com/office/drawing/2014/main" id="{789F5F33-66B2-5165-9670-33F165C07B25}"/>
              </a:ext>
            </a:extLst>
          </p:cNvPr>
          <p:cNvSpPr/>
          <p:nvPr/>
        </p:nvSpPr>
        <p:spPr>
          <a:xfrm>
            <a:off x="3278981" y="1798107"/>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7" name="TextBox 26">
            <a:extLst>
              <a:ext uri="{FF2B5EF4-FFF2-40B4-BE49-F238E27FC236}">
                <a16:creationId xmlns:a16="http://schemas.microsoft.com/office/drawing/2014/main" id="{3E3AEFAD-9AC6-C1F1-6F8F-E40597AC3B03}"/>
              </a:ext>
            </a:extLst>
          </p:cNvPr>
          <p:cNvSpPr txBox="1"/>
          <p:nvPr/>
        </p:nvSpPr>
        <p:spPr>
          <a:xfrm>
            <a:off x="5495638" y="1522785"/>
            <a:ext cx="1015861" cy="3395810"/>
          </a:xfrm>
          <a:prstGeom prst="rect">
            <a:avLst/>
          </a:prstGeom>
          <a:noFill/>
          <a:ln>
            <a:solidFill>
              <a:srgbClr val="4472C4"/>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r>
              <a:rPr lang="en-US" sz="1100" dirty="0">
                <a:solidFill>
                  <a:srgbClr val="075080"/>
                </a:solidFill>
              </a:rPr>
              <a:t>Review by </a:t>
            </a:r>
          </a:p>
          <a:p>
            <a:endParaRPr lang="en-US" sz="1100" dirty="0">
              <a:solidFill>
                <a:srgbClr val="075080"/>
              </a:solidFill>
            </a:endParaRPr>
          </a:p>
          <a:p>
            <a:r>
              <a:rPr lang="en-US" sz="1100" dirty="0">
                <a:solidFill>
                  <a:srgbClr val="075080"/>
                </a:solidFill>
              </a:rPr>
              <a:t>AHU SCIENTIFIC REVIEW COMMITTEE (</a:t>
            </a:r>
            <a:r>
              <a:rPr lang="en-US" sz="1100" b="1" dirty="0">
                <a:solidFill>
                  <a:srgbClr val="075080"/>
                </a:solidFill>
              </a:rPr>
              <a:t>SRC</a:t>
            </a:r>
            <a:r>
              <a:rPr lang="en-US" sz="1100" dirty="0">
                <a:solidFill>
                  <a:srgbClr val="075080"/>
                </a:solidFill>
              </a:rPr>
              <a:t>)</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p:txBody>
      </p:sp>
      <p:sp>
        <p:nvSpPr>
          <p:cNvPr id="28" name="Arrow: Right 27">
            <a:extLst>
              <a:ext uri="{FF2B5EF4-FFF2-40B4-BE49-F238E27FC236}">
                <a16:creationId xmlns:a16="http://schemas.microsoft.com/office/drawing/2014/main" id="{61E698CE-7424-6820-5BC0-763FA1F7B1F9}"/>
              </a:ext>
            </a:extLst>
          </p:cNvPr>
          <p:cNvSpPr/>
          <p:nvPr/>
        </p:nvSpPr>
        <p:spPr>
          <a:xfrm>
            <a:off x="4963944" y="1831472"/>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Arrow: Right 28">
            <a:extLst>
              <a:ext uri="{FF2B5EF4-FFF2-40B4-BE49-F238E27FC236}">
                <a16:creationId xmlns:a16="http://schemas.microsoft.com/office/drawing/2014/main" id="{30D82B5E-A5BB-A557-0A6C-9F22667B0468}"/>
              </a:ext>
            </a:extLst>
          </p:cNvPr>
          <p:cNvSpPr/>
          <p:nvPr/>
        </p:nvSpPr>
        <p:spPr>
          <a:xfrm>
            <a:off x="4966519" y="2563805"/>
            <a:ext cx="445473"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0" name="Arrow: Right 29">
            <a:extLst>
              <a:ext uri="{FF2B5EF4-FFF2-40B4-BE49-F238E27FC236}">
                <a16:creationId xmlns:a16="http://schemas.microsoft.com/office/drawing/2014/main" id="{F0721379-E255-C1B4-B284-699134306A55}"/>
              </a:ext>
            </a:extLst>
          </p:cNvPr>
          <p:cNvSpPr/>
          <p:nvPr/>
        </p:nvSpPr>
        <p:spPr>
          <a:xfrm>
            <a:off x="4956146" y="4009290"/>
            <a:ext cx="445473"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1" name="Left Bracket 30">
            <a:extLst>
              <a:ext uri="{FF2B5EF4-FFF2-40B4-BE49-F238E27FC236}">
                <a16:creationId xmlns:a16="http://schemas.microsoft.com/office/drawing/2014/main" id="{0AD3CD51-BE6A-6644-5475-278FB8FA7047}"/>
              </a:ext>
            </a:extLst>
          </p:cNvPr>
          <p:cNvSpPr/>
          <p:nvPr/>
        </p:nvSpPr>
        <p:spPr>
          <a:xfrm rot="5400000">
            <a:off x="2366523" y="-1268900"/>
            <a:ext cx="246223" cy="4672020"/>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a:extLst>
              <a:ext uri="{FF2B5EF4-FFF2-40B4-BE49-F238E27FC236}">
                <a16:creationId xmlns:a16="http://schemas.microsoft.com/office/drawing/2014/main" id="{5637CA59-B88F-0C37-AC23-144092B23E86}"/>
              </a:ext>
            </a:extLst>
          </p:cNvPr>
          <p:cNvSpPr/>
          <p:nvPr/>
        </p:nvSpPr>
        <p:spPr>
          <a:xfrm>
            <a:off x="938052" y="658091"/>
            <a:ext cx="3103163"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Principal Investigator’s responsibility</a:t>
            </a:r>
          </a:p>
        </p:txBody>
      </p:sp>
      <p:sp>
        <p:nvSpPr>
          <p:cNvPr id="33" name="Left Bracket 32">
            <a:extLst>
              <a:ext uri="{FF2B5EF4-FFF2-40B4-BE49-F238E27FC236}">
                <a16:creationId xmlns:a16="http://schemas.microsoft.com/office/drawing/2014/main" id="{26E7017B-354F-0C8F-B078-4C84EECC21F6}"/>
              </a:ext>
            </a:extLst>
          </p:cNvPr>
          <p:cNvSpPr/>
          <p:nvPr/>
        </p:nvSpPr>
        <p:spPr>
          <a:xfrm rot="5400000">
            <a:off x="8103209" y="-2285633"/>
            <a:ext cx="233987" cy="6717726"/>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ectangle 33">
            <a:extLst>
              <a:ext uri="{FF2B5EF4-FFF2-40B4-BE49-F238E27FC236}">
                <a16:creationId xmlns:a16="http://schemas.microsoft.com/office/drawing/2014/main" id="{EA930A30-36BC-E62E-2B9D-21120FFACB27}"/>
              </a:ext>
            </a:extLst>
          </p:cNvPr>
          <p:cNvSpPr/>
          <p:nvPr/>
        </p:nvSpPr>
        <p:spPr>
          <a:xfrm>
            <a:off x="5856052" y="658091"/>
            <a:ext cx="3915732"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AHU Research and Grants Office’s responsibility</a:t>
            </a:r>
          </a:p>
        </p:txBody>
      </p:sp>
      <p:sp>
        <p:nvSpPr>
          <p:cNvPr id="35" name="Rectangle: Rounded Corners 34">
            <a:extLst>
              <a:ext uri="{FF2B5EF4-FFF2-40B4-BE49-F238E27FC236}">
                <a16:creationId xmlns:a16="http://schemas.microsoft.com/office/drawing/2014/main" id="{6E07C594-14D2-1175-8E6A-2A9F94EAF1ED}"/>
              </a:ext>
            </a:extLst>
          </p:cNvPr>
          <p:cNvSpPr/>
          <p:nvPr/>
        </p:nvSpPr>
        <p:spPr>
          <a:xfrm>
            <a:off x="7693819" y="2840783"/>
            <a:ext cx="1324501" cy="839215"/>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accent1">
                    <a:lumMod val="50000"/>
                  </a:schemeClr>
                </a:solidFill>
                <a:latin typeface="Arial Nova" panose="020B0504020202020204" pitchFamily="34" charset="0"/>
              </a:rPr>
              <a:t>AH INSTITUTIONAL REVIEW BOARD (</a:t>
            </a:r>
            <a:r>
              <a:rPr lang="en-US" sz="1100" b="1" dirty="0">
                <a:solidFill>
                  <a:schemeClr val="accent1">
                    <a:lumMod val="50000"/>
                  </a:schemeClr>
                </a:solidFill>
                <a:latin typeface="Arial Nova" panose="020B0504020202020204" pitchFamily="34" charset="0"/>
              </a:rPr>
              <a:t>IRB</a:t>
            </a:r>
            <a:r>
              <a:rPr lang="en-US" sz="1100" dirty="0">
                <a:solidFill>
                  <a:schemeClr val="accent1">
                    <a:lumMod val="50000"/>
                  </a:schemeClr>
                </a:solidFill>
                <a:latin typeface="Arial Nova" panose="020B0504020202020204" pitchFamily="34" charset="0"/>
              </a:rPr>
              <a:t>)</a:t>
            </a:r>
          </a:p>
        </p:txBody>
      </p:sp>
      <p:grpSp>
        <p:nvGrpSpPr>
          <p:cNvPr id="8" name="Group 7">
            <a:extLst>
              <a:ext uri="{FF2B5EF4-FFF2-40B4-BE49-F238E27FC236}">
                <a16:creationId xmlns:a16="http://schemas.microsoft.com/office/drawing/2014/main" id="{7142F7C4-D1B3-4016-FD1D-F940A8F9F9B5}"/>
              </a:ext>
            </a:extLst>
          </p:cNvPr>
          <p:cNvGrpSpPr/>
          <p:nvPr/>
        </p:nvGrpSpPr>
        <p:grpSpPr>
          <a:xfrm>
            <a:off x="6891866" y="3016792"/>
            <a:ext cx="586142" cy="407605"/>
            <a:chOff x="6891866" y="3245392"/>
            <a:chExt cx="586142" cy="407605"/>
          </a:xfrm>
        </p:grpSpPr>
        <p:sp>
          <p:nvSpPr>
            <p:cNvPr id="36" name="Arrow: Right 35">
              <a:extLst>
                <a:ext uri="{FF2B5EF4-FFF2-40B4-BE49-F238E27FC236}">
                  <a16:creationId xmlns:a16="http://schemas.microsoft.com/office/drawing/2014/main" id="{7AEEC698-E55F-E0EC-140B-A226E6F4B156}"/>
                </a:ext>
              </a:extLst>
            </p:cNvPr>
            <p:cNvSpPr/>
            <p:nvPr/>
          </p:nvSpPr>
          <p:spPr>
            <a:xfrm>
              <a:off x="6891866" y="3245392"/>
              <a:ext cx="580164"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 name="Arrow: Right 36">
              <a:extLst>
                <a:ext uri="{FF2B5EF4-FFF2-40B4-BE49-F238E27FC236}">
                  <a16:creationId xmlns:a16="http://schemas.microsoft.com/office/drawing/2014/main" id="{F7514DC5-6ADC-B0E3-023B-C4B7E2136D88}"/>
                </a:ext>
              </a:extLst>
            </p:cNvPr>
            <p:cNvSpPr/>
            <p:nvPr/>
          </p:nvSpPr>
          <p:spPr>
            <a:xfrm>
              <a:off x="6897844" y="3395377"/>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8" name="Arrow: Right 37">
              <a:extLst>
                <a:ext uri="{FF2B5EF4-FFF2-40B4-BE49-F238E27FC236}">
                  <a16:creationId xmlns:a16="http://schemas.microsoft.com/office/drawing/2014/main" id="{2B3B4B28-CAA3-BDD0-CB61-AA98586ABA1F}"/>
                </a:ext>
              </a:extLst>
            </p:cNvPr>
            <p:cNvSpPr/>
            <p:nvPr/>
          </p:nvSpPr>
          <p:spPr>
            <a:xfrm>
              <a:off x="6891866" y="3545171"/>
              <a:ext cx="580164"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43" name="TextBox 42">
            <a:extLst>
              <a:ext uri="{FF2B5EF4-FFF2-40B4-BE49-F238E27FC236}">
                <a16:creationId xmlns:a16="http://schemas.microsoft.com/office/drawing/2014/main" id="{67D231AD-6D1D-1DCB-C024-DF08E61B6295}"/>
              </a:ext>
            </a:extLst>
          </p:cNvPr>
          <p:cNvSpPr txBox="1"/>
          <p:nvPr/>
        </p:nvSpPr>
        <p:spPr>
          <a:xfrm>
            <a:off x="6565774" y="1013904"/>
            <a:ext cx="1561081" cy="938719"/>
          </a:xfrm>
          <a:prstGeom prst="rect">
            <a:avLst/>
          </a:prstGeom>
          <a:noFill/>
          <a:ln>
            <a:solidFill>
              <a:schemeClr val="accent1"/>
            </a:solidFill>
            <a:prstDash val="dash"/>
          </a:ln>
        </p:spPr>
        <p:txBody>
          <a:bodyPr wrap="square" rtlCol="0">
            <a:spAutoFit/>
          </a:bodyPr>
          <a:lstStyle>
            <a:defPPr>
              <a:defRPr lang="en-US"/>
            </a:defPPr>
            <a:lvl1pPr>
              <a:defRPr sz="1200">
                <a:solidFill>
                  <a:srgbClr val="0E5D56"/>
                </a:solidFill>
                <a:latin typeface="Arial Nova" panose="020B0504020202020204" pitchFamily="34" charset="0"/>
              </a:defRPr>
            </a:lvl1pPr>
          </a:lstStyle>
          <a:p>
            <a:r>
              <a:rPr lang="en-US" sz="1100" dirty="0"/>
              <a:t>Review by AHU ENVIRONMENTAL HEALTH and SAFETY OFFICE (</a:t>
            </a:r>
            <a:r>
              <a:rPr lang="en-US" sz="1100" b="1" dirty="0"/>
              <a:t>EHS</a:t>
            </a:r>
            <a:r>
              <a:rPr lang="en-US" sz="1100" dirty="0"/>
              <a:t>) – </a:t>
            </a:r>
          </a:p>
          <a:p>
            <a:r>
              <a:rPr lang="en-US" sz="1100" b="1" dirty="0"/>
              <a:t>if applicable</a:t>
            </a:r>
          </a:p>
        </p:txBody>
      </p:sp>
      <p:sp>
        <p:nvSpPr>
          <p:cNvPr id="44" name="TextBox 43">
            <a:extLst>
              <a:ext uri="{FF2B5EF4-FFF2-40B4-BE49-F238E27FC236}">
                <a16:creationId xmlns:a16="http://schemas.microsoft.com/office/drawing/2014/main" id="{CCB1226B-8515-52BE-4E84-5626D5AFA9BC}"/>
              </a:ext>
            </a:extLst>
          </p:cNvPr>
          <p:cNvSpPr txBox="1"/>
          <p:nvPr/>
        </p:nvSpPr>
        <p:spPr>
          <a:xfrm>
            <a:off x="8731748" y="997713"/>
            <a:ext cx="1467606" cy="1446550"/>
          </a:xfrm>
          <a:prstGeom prst="rect">
            <a:avLst/>
          </a:prstGeom>
          <a:noFill/>
          <a:ln>
            <a:solidFill>
              <a:schemeClr val="accent1"/>
            </a:solidFill>
            <a:prstDash val="dash"/>
          </a:ln>
        </p:spPr>
        <p:txBody>
          <a:bodyPr wrap="square" rtlCol="0">
            <a:spAutoFit/>
          </a:bodyPr>
          <a:lstStyle>
            <a:defPPr>
              <a:defRPr lang="en-US"/>
            </a:defPPr>
            <a:lvl1pPr>
              <a:defRPr sz="1200">
                <a:solidFill>
                  <a:srgbClr val="0E5D56"/>
                </a:solidFill>
                <a:latin typeface="Arial Nova" panose="020B0504020202020204" pitchFamily="34" charset="0"/>
              </a:defRPr>
            </a:lvl1pPr>
          </a:lstStyle>
          <a:p>
            <a:r>
              <a:rPr lang="en-US" sz="1100" dirty="0"/>
              <a:t>Review by AHU  EXTERNAL FUNDING STEERING COMMITTEE (</a:t>
            </a:r>
            <a:r>
              <a:rPr lang="en-US" sz="1100" b="1" dirty="0"/>
              <a:t>EFSC</a:t>
            </a:r>
            <a:r>
              <a:rPr lang="en-US" sz="1100" dirty="0"/>
              <a:t>)- internal grants request –</a:t>
            </a:r>
          </a:p>
          <a:p>
            <a:r>
              <a:rPr lang="en-US" sz="1100" b="1" dirty="0"/>
              <a:t>optional</a:t>
            </a:r>
          </a:p>
        </p:txBody>
      </p:sp>
      <p:grpSp>
        <p:nvGrpSpPr>
          <p:cNvPr id="9" name="Group 8">
            <a:extLst>
              <a:ext uri="{FF2B5EF4-FFF2-40B4-BE49-F238E27FC236}">
                <a16:creationId xmlns:a16="http://schemas.microsoft.com/office/drawing/2014/main" id="{07F8274A-0A81-186F-CC44-821C278FF30A}"/>
              </a:ext>
            </a:extLst>
          </p:cNvPr>
          <p:cNvGrpSpPr/>
          <p:nvPr/>
        </p:nvGrpSpPr>
        <p:grpSpPr>
          <a:xfrm>
            <a:off x="9232778" y="3016792"/>
            <a:ext cx="586142" cy="407605"/>
            <a:chOff x="9232778" y="3245392"/>
            <a:chExt cx="586142" cy="407605"/>
          </a:xfrm>
        </p:grpSpPr>
        <p:sp>
          <p:nvSpPr>
            <p:cNvPr id="46" name="Arrow: Right 45">
              <a:extLst>
                <a:ext uri="{FF2B5EF4-FFF2-40B4-BE49-F238E27FC236}">
                  <a16:creationId xmlns:a16="http://schemas.microsoft.com/office/drawing/2014/main" id="{B7AD554B-BB64-BE55-96CD-54B9ABE531EA}"/>
                </a:ext>
              </a:extLst>
            </p:cNvPr>
            <p:cNvSpPr/>
            <p:nvPr/>
          </p:nvSpPr>
          <p:spPr>
            <a:xfrm>
              <a:off x="9232778" y="3245392"/>
              <a:ext cx="580164"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7" name="Arrow: Right 46">
              <a:extLst>
                <a:ext uri="{FF2B5EF4-FFF2-40B4-BE49-F238E27FC236}">
                  <a16:creationId xmlns:a16="http://schemas.microsoft.com/office/drawing/2014/main" id="{0DC12751-F451-FF8E-8E6D-A0B765BA52E1}"/>
                </a:ext>
              </a:extLst>
            </p:cNvPr>
            <p:cNvSpPr/>
            <p:nvPr/>
          </p:nvSpPr>
          <p:spPr>
            <a:xfrm>
              <a:off x="9238756" y="3395377"/>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8" name="Arrow: Right 47">
              <a:extLst>
                <a:ext uri="{FF2B5EF4-FFF2-40B4-BE49-F238E27FC236}">
                  <a16:creationId xmlns:a16="http://schemas.microsoft.com/office/drawing/2014/main" id="{127ADB4C-0E65-4AB0-11FD-1F9CD0062B82}"/>
                </a:ext>
              </a:extLst>
            </p:cNvPr>
            <p:cNvSpPr/>
            <p:nvPr/>
          </p:nvSpPr>
          <p:spPr>
            <a:xfrm>
              <a:off x="9232778" y="3545171"/>
              <a:ext cx="580164"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49" name="TextBox 48">
            <a:extLst>
              <a:ext uri="{FF2B5EF4-FFF2-40B4-BE49-F238E27FC236}">
                <a16:creationId xmlns:a16="http://schemas.microsoft.com/office/drawing/2014/main" id="{9D9314A1-2E67-5FB0-F5CD-5FCA8EBA90B8}"/>
              </a:ext>
            </a:extLst>
          </p:cNvPr>
          <p:cNvSpPr txBox="1"/>
          <p:nvPr/>
        </p:nvSpPr>
        <p:spPr>
          <a:xfrm>
            <a:off x="10240429" y="1422770"/>
            <a:ext cx="1257371" cy="4164414"/>
          </a:xfrm>
          <a:prstGeom prst="rect">
            <a:avLst/>
          </a:prstGeom>
          <a:noFill/>
          <a:ln>
            <a:solidFill>
              <a:srgbClr val="4472C4"/>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r>
              <a:rPr lang="en-US" sz="1100" dirty="0"/>
              <a:t>AHU RESEARCH OFFICE CLEARANCE</a:t>
            </a:r>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p:txBody>
      </p:sp>
      <p:sp>
        <p:nvSpPr>
          <p:cNvPr id="50" name="TextBox 49">
            <a:extLst>
              <a:ext uri="{FF2B5EF4-FFF2-40B4-BE49-F238E27FC236}">
                <a16:creationId xmlns:a16="http://schemas.microsoft.com/office/drawing/2014/main" id="{6F51DC70-5B13-80AA-8D04-91E45EB7559F}"/>
              </a:ext>
            </a:extLst>
          </p:cNvPr>
          <p:cNvSpPr txBox="1"/>
          <p:nvPr/>
        </p:nvSpPr>
        <p:spPr>
          <a:xfrm>
            <a:off x="271235" y="48927"/>
            <a:ext cx="10184569" cy="461665"/>
          </a:xfrm>
          <a:prstGeom prst="rect">
            <a:avLst/>
          </a:prstGeom>
          <a:noFill/>
        </p:spPr>
        <p:txBody>
          <a:bodyPr wrap="square" rtlCol="0">
            <a:spAutoFit/>
          </a:bodyPr>
          <a:lstStyle/>
          <a:p>
            <a:r>
              <a:rPr lang="en-US" sz="2400" b="1" dirty="0">
                <a:solidFill>
                  <a:schemeClr val="accent1">
                    <a:lumMod val="75000"/>
                  </a:schemeClr>
                </a:solidFill>
                <a:latin typeface="Arial Nova" panose="020B0504020202020204" pitchFamily="34" charset="0"/>
              </a:rPr>
              <a:t>Scholarly Project Submission and Review Process Workflow</a:t>
            </a:r>
          </a:p>
        </p:txBody>
      </p:sp>
      <p:pic>
        <p:nvPicPr>
          <p:cNvPr id="51" name="Picture 50" descr="A close up of a sign&#10;&#10;Description automatically generated">
            <a:extLst>
              <a:ext uri="{FF2B5EF4-FFF2-40B4-BE49-F238E27FC236}">
                <a16:creationId xmlns:a16="http://schemas.microsoft.com/office/drawing/2014/main" id="{E9C4CD0B-56A8-AE7D-432A-39406F59F6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7084" y="124382"/>
            <a:ext cx="2102135" cy="435808"/>
          </a:xfrm>
          <a:prstGeom prst="rect">
            <a:avLst/>
          </a:prstGeom>
        </p:spPr>
      </p:pic>
      <p:cxnSp>
        <p:nvCxnSpPr>
          <p:cNvPr id="53" name="Straight Arrow Connector 52">
            <a:extLst>
              <a:ext uri="{FF2B5EF4-FFF2-40B4-BE49-F238E27FC236}">
                <a16:creationId xmlns:a16="http://schemas.microsoft.com/office/drawing/2014/main" id="{A29B0761-BAE5-42F1-1A96-20D04A22AFFF}"/>
              </a:ext>
            </a:extLst>
          </p:cNvPr>
          <p:cNvCxnSpPr/>
          <p:nvPr/>
        </p:nvCxnSpPr>
        <p:spPr>
          <a:xfrm>
            <a:off x="7197202" y="2023198"/>
            <a:ext cx="0" cy="540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4AE75265-3C4C-35B9-1D55-EEC86631E5BC}"/>
              </a:ext>
            </a:extLst>
          </p:cNvPr>
          <p:cNvCxnSpPr/>
          <p:nvPr/>
        </p:nvCxnSpPr>
        <p:spPr>
          <a:xfrm>
            <a:off x="9489477" y="1952623"/>
            <a:ext cx="0" cy="540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Arrow: Right 54">
            <a:extLst>
              <a:ext uri="{FF2B5EF4-FFF2-40B4-BE49-F238E27FC236}">
                <a16:creationId xmlns:a16="http://schemas.microsoft.com/office/drawing/2014/main" id="{6C21E100-F949-18C3-24D6-10CF2BBC30EC}"/>
              </a:ext>
            </a:extLst>
          </p:cNvPr>
          <p:cNvSpPr/>
          <p:nvPr/>
        </p:nvSpPr>
        <p:spPr>
          <a:xfrm>
            <a:off x="4929854" y="5195340"/>
            <a:ext cx="5138071" cy="164467"/>
          </a:xfrm>
          <a:prstGeom prst="rightArrow">
            <a:avLst/>
          </a:prstGeom>
          <a:solidFill>
            <a:schemeClr val="accent4"/>
          </a:solidFill>
          <a:ln>
            <a:solidFill>
              <a:srgbClr val="FBE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 name="TextBox 2">
            <a:extLst>
              <a:ext uri="{FF2B5EF4-FFF2-40B4-BE49-F238E27FC236}">
                <a16:creationId xmlns:a16="http://schemas.microsoft.com/office/drawing/2014/main" id="{089079E8-A735-CB58-9537-C1DCAEC9C4AD}"/>
              </a:ext>
            </a:extLst>
          </p:cNvPr>
          <p:cNvSpPr txBox="1"/>
          <p:nvPr/>
        </p:nvSpPr>
        <p:spPr>
          <a:xfrm>
            <a:off x="1756856" y="6018071"/>
            <a:ext cx="2502536" cy="246221"/>
          </a:xfrm>
          <a:prstGeom prst="rect">
            <a:avLst/>
          </a:prstGeom>
          <a:noFill/>
          <a:ln>
            <a:solidFill>
              <a:schemeClr val="accent4">
                <a:lumMod val="60000"/>
                <a:lumOff val="40000"/>
              </a:schemeClr>
            </a:solidFill>
          </a:ln>
        </p:spPr>
        <p:txBody>
          <a:bodyPr wrap="square" rtlCol="0">
            <a:spAutoFit/>
          </a:bodyPr>
          <a:lstStyle/>
          <a:p>
            <a:r>
              <a:rPr lang="en-US" sz="1000" dirty="0">
                <a:solidFill>
                  <a:srgbClr val="075080"/>
                </a:solidFill>
                <a:latin typeface="Arial Nova" panose="020B0504020202020204" pitchFamily="34" charset="0"/>
              </a:rPr>
              <a:t>Do NOT need to submit for review</a:t>
            </a:r>
          </a:p>
        </p:txBody>
      </p:sp>
      <p:pic>
        <p:nvPicPr>
          <p:cNvPr id="5" name="Picture 4" descr="A picture containing drawing&#10;&#10;Description automatically generated">
            <a:extLst>
              <a:ext uri="{FF2B5EF4-FFF2-40B4-BE49-F238E27FC236}">
                <a16:creationId xmlns:a16="http://schemas.microsoft.com/office/drawing/2014/main" id="{94FFF211-C7CB-9CAB-A221-58D7FD17B10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199354" y="6251998"/>
            <a:ext cx="1907100" cy="527432"/>
          </a:xfrm>
          <a:prstGeom prst="rect">
            <a:avLst/>
          </a:prstGeom>
        </p:spPr>
      </p:pic>
      <p:sp>
        <p:nvSpPr>
          <p:cNvPr id="2" name="TextBox 1">
            <a:extLst>
              <a:ext uri="{FF2B5EF4-FFF2-40B4-BE49-F238E27FC236}">
                <a16:creationId xmlns:a16="http://schemas.microsoft.com/office/drawing/2014/main" id="{142C7EB8-17AD-3878-685A-DECA5B8124B7}"/>
              </a:ext>
            </a:extLst>
          </p:cNvPr>
          <p:cNvSpPr txBox="1"/>
          <p:nvPr/>
        </p:nvSpPr>
        <p:spPr>
          <a:xfrm>
            <a:off x="7551777" y="6141181"/>
            <a:ext cx="2359941" cy="307777"/>
          </a:xfrm>
          <a:prstGeom prst="rect">
            <a:avLst/>
          </a:prstGeom>
          <a:noFill/>
        </p:spPr>
        <p:txBody>
          <a:bodyPr wrap="none" rtlCol="0">
            <a:spAutoFit/>
          </a:bodyPr>
          <a:lstStyle/>
          <a:p>
            <a:r>
              <a:rPr lang="en-US" sz="1400" b="1" dirty="0">
                <a:latin typeface="Arial Nova" panose="020B0504020202020204" pitchFamily="34" charset="0"/>
              </a:rPr>
              <a:t>*See notes for definitions.</a:t>
            </a:r>
          </a:p>
        </p:txBody>
      </p:sp>
      <p:sp>
        <p:nvSpPr>
          <p:cNvPr id="6" name="Arrow: Right 5">
            <a:extLst>
              <a:ext uri="{FF2B5EF4-FFF2-40B4-BE49-F238E27FC236}">
                <a16:creationId xmlns:a16="http://schemas.microsoft.com/office/drawing/2014/main" id="{031C04F1-0815-0351-4D65-7698EAEE323C}"/>
              </a:ext>
            </a:extLst>
          </p:cNvPr>
          <p:cNvSpPr/>
          <p:nvPr/>
        </p:nvSpPr>
        <p:spPr>
          <a:xfrm>
            <a:off x="6891866" y="4484543"/>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 name="Rectangle: Rounded Corners 6">
            <a:extLst>
              <a:ext uri="{FF2B5EF4-FFF2-40B4-BE49-F238E27FC236}">
                <a16:creationId xmlns:a16="http://schemas.microsoft.com/office/drawing/2014/main" id="{1694A177-6DCD-673F-728A-0C6EFECD4160}"/>
              </a:ext>
            </a:extLst>
          </p:cNvPr>
          <p:cNvSpPr/>
          <p:nvPr/>
        </p:nvSpPr>
        <p:spPr>
          <a:xfrm>
            <a:off x="7714257" y="4043494"/>
            <a:ext cx="1324501" cy="1115829"/>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accent1">
                    <a:lumMod val="50000"/>
                  </a:schemeClr>
                </a:solidFill>
                <a:latin typeface="Arial Nova" panose="020B0504020202020204" pitchFamily="34" charset="0"/>
              </a:rPr>
              <a:t>INSTITUTIONAL ANIMAL CARE AND USE COMMITTEE </a:t>
            </a:r>
            <a:r>
              <a:rPr lang="en-US" sz="1100" b="1" dirty="0">
                <a:solidFill>
                  <a:schemeClr val="accent1">
                    <a:lumMod val="50000"/>
                  </a:schemeClr>
                </a:solidFill>
                <a:latin typeface="Arial Nova" panose="020B0504020202020204" pitchFamily="34" charset="0"/>
              </a:rPr>
              <a:t>(IACUC), if applicable</a:t>
            </a:r>
          </a:p>
        </p:txBody>
      </p:sp>
    </p:spTree>
    <p:extLst>
      <p:ext uri="{BB962C8B-B14F-4D97-AF65-F5344CB8AC3E}">
        <p14:creationId xmlns:p14="http://schemas.microsoft.com/office/powerpoint/2010/main" val="270498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2DE0DD9A-1BEA-4DA5-B767-D2137576D40C}"/>
              </a:ext>
            </a:extLst>
          </p:cNvPr>
          <p:cNvSpPr txBox="1"/>
          <p:nvPr/>
        </p:nvSpPr>
        <p:spPr>
          <a:xfrm>
            <a:off x="89731" y="19004"/>
            <a:ext cx="11911769"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AHU Scholarly Projects Review Process Workflow – General Requirements BEFORE </a:t>
            </a:r>
            <a:r>
              <a:rPr lang="en-US" sz="1200" b="1" dirty="0">
                <a:solidFill>
                  <a:srgbClr val="4472C4">
                    <a:lumMod val="75000"/>
                  </a:srgbClr>
                </a:solidFill>
                <a:latin typeface="Arial Nova" panose="020B0504020202020204" pitchFamily="34" charset="0"/>
              </a:rPr>
              <a:t>Submission</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grpSp>
        <p:nvGrpSpPr>
          <p:cNvPr id="2" name="Group 1">
            <a:extLst>
              <a:ext uri="{FF2B5EF4-FFF2-40B4-BE49-F238E27FC236}">
                <a16:creationId xmlns:a16="http://schemas.microsoft.com/office/drawing/2014/main" id="{F2A1B024-DF86-4BC4-A246-E684DD5654F2}"/>
              </a:ext>
            </a:extLst>
          </p:cNvPr>
          <p:cNvGrpSpPr/>
          <p:nvPr/>
        </p:nvGrpSpPr>
        <p:grpSpPr>
          <a:xfrm>
            <a:off x="427200" y="1014565"/>
            <a:ext cx="1709871" cy="553998"/>
            <a:chOff x="409558" y="1116774"/>
            <a:chExt cx="1709871" cy="553998"/>
          </a:xfrm>
        </p:grpSpPr>
        <p:sp>
          <p:nvSpPr>
            <p:cNvPr id="6" name="TextBox 5">
              <a:extLst>
                <a:ext uri="{FF2B5EF4-FFF2-40B4-BE49-F238E27FC236}">
                  <a16:creationId xmlns:a16="http://schemas.microsoft.com/office/drawing/2014/main" id="{70CE87B6-6596-4D6B-9604-7640617F0536}"/>
                </a:ext>
              </a:extLst>
            </p:cNvPr>
            <p:cNvSpPr txBox="1"/>
            <p:nvPr/>
          </p:nvSpPr>
          <p:spPr>
            <a:xfrm>
              <a:off x="409558" y="1116774"/>
              <a:ext cx="1458733" cy="553998"/>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latin typeface="Arial Nova" panose="020B0504020202020204" pitchFamily="34" charset="0"/>
                </a:rPr>
                <a:t>TYPE OF STUDY:</a:t>
              </a:r>
              <a:endParaRPr kumimoji="0" lang="en-US" sz="1000" b="0" i="0" u="none" strike="noStrike" kern="1200" cap="none" spc="0" normalizeH="0" baseline="0" noProof="0" dirty="0">
                <a:ln>
                  <a:noFill/>
                </a:ln>
                <a:solidFill>
                  <a:srgbClr val="075080"/>
                </a:solidFill>
                <a:effectLst/>
                <a:uLnTx/>
                <a:uFillTx/>
                <a:latin typeface="Arial Nova" panose="020B05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75080"/>
                  </a:solidFill>
                  <a:effectLst/>
                  <a:uLnTx/>
                  <a:uFillTx/>
                  <a:latin typeface="Arial Nova" panose="020B0504020202020204" pitchFamily="34" charset="0"/>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63805" y="1315838"/>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7154695" y="331056"/>
            <a:ext cx="4615193" cy="1785104"/>
          </a:xfrm>
          <a:prstGeom prst="rect">
            <a:avLst/>
          </a:prstGeom>
          <a:solidFill>
            <a:srgbClr val="075080">
              <a:alpha val="20000"/>
            </a:srgbClr>
          </a:solidFill>
        </p:spPr>
        <p:txBody>
          <a:bodyPr wrap="square" rtlCol="0">
            <a:spAutoFit/>
          </a:bodyPr>
          <a:lstStyle/>
          <a:p>
            <a:pPr lvl="0">
              <a:defRPr/>
            </a:pPr>
            <a:r>
              <a:rPr lang="en-US" sz="1000" b="1" dirty="0">
                <a:solidFill>
                  <a:srgbClr val="075080"/>
                </a:solidFill>
                <a:latin typeface="Arial Nova" panose="020B0504020202020204" pitchFamily="34" charset="0"/>
              </a:rPr>
              <a:t>Requirement Human Subject Research:</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IRBnet account (all investigators)</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CITI training under AdventHealth Orlando affiliation (all investigators)</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Basic Biomedical or Basic Social/Behavioral</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Health Information Privacy and Security (HIPS)</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Good Clinical Practice (GCP), if the study is subject to FDA</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Link IRBNet account and AdventHealth Orlando CITI account (all investigators)</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Conflict of Interest disclosure and training  (only PI)</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ALN training	</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Disclosure form	</a:t>
            </a:r>
          </a:p>
        </p:txBody>
      </p:sp>
      <p:sp>
        <p:nvSpPr>
          <p:cNvPr id="63" name="TextBox 62">
            <a:extLst>
              <a:ext uri="{FF2B5EF4-FFF2-40B4-BE49-F238E27FC236}">
                <a16:creationId xmlns:a16="http://schemas.microsoft.com/office/drawing/2014/main" id="{4835A38A-F380-4D76-80EC-C405F74C3AA6}"/>
              </a:ext>
            </a:extLst>
          </p:cNvPr>
          <p:cNvSpPr txBox="1"/>
          <p:nvPr/>
        </p:nvSpPr>
        <p:spPr>
          <a:xfrm>
            <a:off x="7154695" y="2204221"/>
            <a:ext cx="4625373" cy="2246769"/>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sz="1000" b="1" dirty="0">
                <a:solidFill>
                  <a:schemeClr val="accent1">
                    <a:lumMod val="75000"/>
                  </a:schemeClr>
                </a:solidFill>
              </a:rPr>
              <a:t>Requirements Non-Human Subject Research:</a:t>
            </a:r>
          </a:p>
          <a:p>
            <a:pPr marL="171450" lvl="0" indent="-171450">
              <a:buFont typeface="Arial" panose="020B0604020202020204" pitchFamily="34" charset="0"/>
              <a:buChar char="•"/>
              <a:defRPr/>
            </a:pPr>
            <a:r>
              <a:rPr lang="en-US" sz="1000" dirty="0">
                <a:solidFill>
                  <a:schemeClr val="accent1">
                    <a:lumMod val="75000"/>
                  </a:schemeClr>
                </a:solidFill>
              </a:rPr>
              <a:t>IRBnet account (only PI)</a:t>
            </a:r>
          </a:p>
          <a:p>
            <a:pPr marL="171450" lvl="0" indent="-171450">
              <a:buFont typeface="Arial" panose="020B0604020202020204" pitchFamily="34" charset="0"/>
              <a:buChar char="•"/>
              <a:defRPr/>
            </a:pPr>
            <a:r>
              <a:rPr lang="en-US" sz="1000" dirty="0">
                <a:solidFill>
                  <a:schemeClr val="accent1">
                    <a:lumMod val="75000"/>
                  </a:schemeClr>
                </a:solidFill>
              </a:rPr>
              <a:t>CITI certificates under AdventHealth University affiliation (All investigators)</a:t>
            </a:r>
          </a:p>
          <a:p>
            <a:pPr marL="628650" lvl="1" indent="-171450">
              <a:buFont typeface="Wingdings" panose="05000000000000000000" pitchFamily="2" charset="2"/>
              <a:buChar char="ü"/>
              <a:defRPr/>
            </a:pPr>
            <a:r>
              <a:rPr lang="en-US" sz="1000" dirty="0">
                <a:solidFill>
                  <a:schemeClr val="accent1">
                    <a:lumMod val="75000"/>
                  </a:schemeClr>
                </a:solidFill>
                <a:latin typeface="Arial Nova" panose="020B0504020202020204" pitchFamily="34" charset="0"/>
              </a:rPr>
              <a:t>All types of NHSR: Responsible Conduct of Research (RCR)</a:t>
            </a:r>
          </a:p>
          <a:p>
            <a:pPr marL="628650" lvl="1" indent="-171450">
              <a:buFont typeface="Wingdings" panose="05000000000000000000" pitchFamily="2" charset="2"/>
              <a:buChar char="ü"/>
              <a:defRPr/>
            </a:pPr>
            <a:r>
              <a:rPr lang="en-US" sz="1000" dirty="0">
                <a:solidFill>
                  <a:schemeClr val="accent1">
                    <a:lumMod val="75000"/>
                  </a:schemeClr>
                </a:solidFill>
                <a:latin typeface="Arial Nova" panose="020B0504020202020204" pitchFamily="34" charset="0"/>
              </a:rPr>
              <a:t>If Biological, chemical, or radiation research: contact the Research and Grants Office for instructions on Biosafety/Biosecurity training</a:t>
            </a:r>
          </a:p>
          <a:p>
            <a:pPr marL="628650" lvl="1" indent="-171450">
              <a:buFont typeface="Wingdings" panose="05000000000000000000" pitchFamily="2" charset="2"/>
              <a:buChar char="ü"/>
              <a:defRPr/>
            </a:pPr>
            <a:r>
              <a:rPr lang="en-US" sz="1000" dirty="0">
                <a:solidFill>
                  <a:schemeClr val="accent1">
                    <a:lumMod val="75000"/>
                  </a:schemeClr>
                </a:solidFill>
                <a:latin typeface="Arial Nova" panose="020B0504020202020204" pitchFamily="34" charset="0"/>
              </a:rPr>
              <a:t>If Animal study: contact the Research Office for instruction on Animal Care and Use (ACU) and Laboratory Animal Research training</a:t>
            </a:r>
          </a:p>
          <a:p>
            <a:pPr marL="171450" lvl="0" indent="-171450">
              <a:buFont typeface="Arial" panose="020B0604020202020204" pitchFamily="34" charset="0"/>
              <a:buChar char="•"/>
              <a:defRPr/>
            </a:pPr>
            <a:r>
              <a:rPr lang="en-US" sz="1000" dirty="0">
                <a:solidFill>
                  <a:schemeClr val="accent1">
                    <a:lumMod val="75000"/>
                  </a:schemeClr>
                </a:solidFill>
              </a:rPr>
              <a:t>Link IRBNet account and AdventHealth Orlando CITI account (all investigators)</a:t>
            </a:r>
          </a:p>
          <a:p>
            <a:pPr marL="171450" lvl="0" indent="-171450">
              <a:buFont typeface="Arial" panose="020B0604020202020204" pitchFamily="34" charset="0"/>
              <a:buChar char="•"/>
              <a:defRPr/>
            </a:pPr>
            <a:r>
              <a:rPr lang="en-US" sz="1000" dirty="0">
                <a:solidFill>
                  <a:schemeClr val="accent1">
                    <a:lumMod val="75000"/>
                  </a:schemeClr>
                </a:solidFill>
              </a:rPr>
              <a:t>Conflict of Interest disclosure and training  (only PI)</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ALN training	</a:t>
            </a:r>
          </a:p>
          <a:p>
            <a:pPr marL="628650" lvl="1" indent="-171450">
              <a:buFont typeface="Wingdings" panose="05000000000000000000" pitchFamily="2" charset="2"/>
              <a:buChar char="ü"/>
              <a:defRPr/>
            </a:pPr>
            <a:r>
              <a:rPr lang="en-US" sz="1000" dirty="0">
                <a:solidFill>
                  <a:srgbClr val="075080"/>
                </a:solidFill>
                <a:latin typeface="Arial Nova" panose="020B0504020202020204" pitchFamily="34" charset="0"/>
              </a:rPr>
              <a:t>Disclosure form</a:t>
            </a:r>
            <a:endParaRPr lang="en-US" sz="1000" dirty="0">
              <a:solidFill>
                <a:schemeClr val="accent1">
                  <a:lumMod val="75000"/>
                </a:schemeClr>
              </a:solidFill>
            </a:endParaRPr>
          </a:p>
        </p:txBody>
      </p:sp>
      <p:sp>
        <p:nvSpPr>
          <p:cNvPr id="64" name="TextBox 63">
            <a:extLst>
              <a:ext uri="{FF2B5EF4-FFF2-40B4-BE49-F238E27FC236}">
                <a16:creationId xmlns:a16="http://schemas.microsoft.com/office/drawing/2014/main" id="{432F7C86-1CDA-4C69-AC33-D5FBD14D6383}"/>
              </a:ext>
            </a:extLst>
          </p:cNvPr>
          <p:cNvSpPr txBox="1"/>
          <p:nvPr/>
        </p:nvSpPr>
        <p:spPr>
          <a:xfrm>
            <a:off x="7135248" y="4529527"/>
            <a:ext cx="4634640" cy="707886"/>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sz="1000" b="1" dirty="0"/>
              <a:t>Requirements Quality Improvement/Quality Assessment:</a:t>
            </a:r>
          </a:p>
          <a:p>
            <a:pPr marL="171450" lvl="0" indent="-171450">
              <a:buFont typeface="Arial" panose="020B0604020202020204" pitchFamily="34" charset="0"/>
              <a:buChar char="•"/>
              <a:defRPr/>
            </a:pPr>
            <a:r>
              <a:rPr lang="en-US" sz="1000" dirty="0"/>
              <a:t>IRBNet </a:t>
            </a:r>
            <a:r>
              <a:rPr lang="en-US" sz="1000" dirty="0">
                <a:solidFill>
                  <a:schemeClr val="accent1">
                    <a:lumMod val="75000"/>
                  </a:schemeClr>
                </a:solidFill>
              </a:rPr>
              <a:t>account (only PI)</a:t>
            </a:r>
          </a:p>
          <a:p>
            <a:pPr marL="171450" lvl="0" indent="-171450">
              <a:buFont typeface="Arial" panose="020B0604020202020204" pitchFamily="34" charset="0"/>
              <a:buChar char="•"/>
              <a:defRPr/>
            </a:pPr>
            <a:r>
              <a:rPr lang="en-US" sz="1000" dirty="0">
                <a:solidFill>
                  <a:schemeClr val="accent1">
                    <a:lumMod val="75000"/>
                  </a:schemeClr>
                </a:solidFill>
              </a:rPr>
              <a:t>CITI account (only PI)</a:t>
            </a:r>
          </a:p>
          <a:p>
            <a:pPr marL="171450" lvl="0" indent="-171450">
              <a:buFont typeface="Arial" panose="020B0604020202020204" pitchFamily="34" charset="0"/>
              <a:buChar char="•"/>
              <a:defRPr/>
            </a:pPr>
            <a:r>
              <a:rPr lang="en-US" sz="1000" dirty="0">
                <a:solidFill>
                  <a:schemeClr val="accent1">
                    <a:lumMod val="75000"/>
                  </a:schemeClr>
                </a:solidFill>
              </a:rPr>
              <a:t>Link IRBNet account and AdventHealth Orlando CITI account (only PI)</a:t>
            </a:r>
          </a:p>
        </p:txBody>
      </p:sp>
      <p:sp>
        <p:nvSpPr>
          <p:cNvPr id="65" name="TextBox 64">
            <a:extLst>
              <a:ext uri="{FF2B5EF4-FFF2-40B4-BE49-F238E27FC236}">
                <a16:creationId xmlns:a16="http://schemas.microsoft.com/office/drawing/2014/main" id="{0AEC6D0A-6EE0-4DB4-97EA-751C720A075A}"/>
              </a:ext>
            </a:extLst>
          </p:cNvPr>
          <p:cNvSpPr txBox="1"/>
          <p:nvPr/>
        </p:nvSpPr>
        <p:spPr>
          <a:xfrm>
            <a:off x="7135248" y="5360600"/>
            <a:ext cx="4625373" cy="707886"/>
          </a:xfrm>
          <a:prstGeom prst="rect">
            <a:avLst/>
          </a:prstGeom>
          <a:solidFill>
            <a:srgbClr val="FFC000">
              <a:alpha val="20000"/>
            </a:srgbClr>
          </a:solidFill>
        </p:spPr>
        <p:txBody>
          <a:bodyPr wrap="square" rtlCol="0">
            <a:spAutoFit/>
          </a:bodyPr>
          <a:lstStyle/>
          <a:p>
            <a:pPr lvl="0">
              <a:defRPr/>
            </a:pPr>
            <a:r>
              <a:rPr lang="en-US" sz="1000" b="1" dirty="0">
                <a:solidFill>
                  <a:schemeClr val="accent1">
                    <a:lumMod val="75000"/>
                  </a:schemeClr>
                </a:solidFill>
                <a:latin typeface="Arial Nova" panose="020B0504020202020204" pitchFamily="34" charset="0"/>
              </a:rPr>
              <a:t>Requirements Quality Improvement/Quality Assessment:</a:t>
            </a:r>
          </a:p>
          <a:p>
            <a:pPr marL="171450" lvl="0" indent="-171450">
              <a:buFont typeface="Arial" panose="020B0604020202020204" pitchFamily="34" charset="0"/>
              <a:buChar char="•"/>
              <a:defRPr/>
            </a:pPr>
            <a:r>
              <a:rPr lang="en-US" sz="1000" dirty="0">
                <a:solidFill>
                  <a:schemeClr val="accent1">
                    <a:lumMod val="75000"/>
                  </a:schemeClr>
                </a:solidFill>
                <a:latin typeface="Arial Nova" panose="020B0504020202020204" pitchFamily="34" charset="0"/>
              </a:rPr>
              <a:t>IRBNet account (only PI)</a:t>
            </a:r>
          </a:p>
          <a:p>
            <a:pPr marL="171450" lvl="0" indent="-171450">
              <a:buFont typeface="Arial" panose="020B0604020202020204" pitchFamily="34" charset="0"/>
              <a:buChar char="•"/>
              <a:defRPr/>
            </a:pPr>
            <a:r>
              <a:rPr lang="en-US" sz="1000" dirty="0">
                <a:solidFill>
                  <a:schemeClr val="accent1">
                    <a:lumMod val="75000"/>
                  </a:schemeClr>
                </a:solidFill>
                <a:latin typeface="Arial Nova" panose="020B0504020202020204" pitchFamily="34" charset="0"/>
              </a:rPr>
              <a:t>CITI account (only PI)</a:t>
            </a:r>
          </a:p>
          <a:p>
            <a:pPr marL="171450" lvl="0" indent="-171450">
              <a:buFont typeface="Arial" panose="020B0604020202020204" pitchFamily="34" charset="0"/>
              <a:buChar char="•"/>
              <a:defRPr/>
            </a:pPr>
            <a:r>
              <a:rPr lang="en-US" sz="1000" dirty="0">
                <a:solidFill>
                  <a:schemeClr val="accent1">
                    <a:lumMod val="75000"/>
                  </a:schemeClr>
                </a:solidFill>
                <a:latin typeface="Arial Nova" panose="020B0504020202020204" pitchFamily="34" charset="0"/>
              </a:rPr>
              <a:t>Link IRBNet account and AdventHealth Orlando CITI account (only PI)</a:t>
            </a:r>
          </a:p>
        </p:txBody>
      </p:sp>
      <p:grpSp>
        <p:nvGrpSpPr>
          <p:cNvPr id="5" name="Group 4">
            <a:extLst>
              <a:ext uri="{FF2B5EF4-FFF2-40B4-BE49-F238E27FC236}">
                <a16:creationId xmlns:a16="http://schemas.microsoft.com/office/drawing/2014/main" id="{D82D2BBE-1844-48B8-8BDD-8FF52F4A8CDA}"/>
              </a:ext>
            </a:extLst>
          </p:cNvPr>
          <p:cNvGrpSpPr/>
          <p:nvPr/>
        </p:nvGrpSpPr>
        <p:grpSpPr>
          <a:xfrm>
            <a:off x="422712" y="2561129"/>
            <a:ext cx="1669824" cy="553998"/>
            <a:chOff x="422712" y="2735393"/>
            <a:chExt cx="1669824" cy="553998"/>
          </a:xfrm>
        </p:grpSpPr>
        <p:sp>
          <p:nvSpPr>
            <p:cNvPr id="40" name="TextBox 39">
              <a:extLst>
                <a:ext uri="{FF2B5EF4-FFF2-40B4-BE49-F238E27FC236}">
                  <a16:creationId xmlns:a16="http://schemas.microsoft.com/office/drawing/2014/main" id="{60651789-0241-436C-B9EC-1FEACB7BDBA1}"/>
                </a:ext>
              </a:extLst>
            </p:cNvPr>
            <p:cNvSpPr txBox="1"/>
            <p:nvPr/>
          </p:nvSpPr>
          <p:spPr>
            <a:xfrm>
              <a:off x="422712" y="2735393"/>
              <a:ext cx="1449963" cy="553998"/>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rPr>
                <a:t>TYPE OF STUDY:</a:t>
              </a:r>
              <a:endParaRPr kumimoji="0" lang="en-US" sz="1000" b="0" i="0" u="none" strike="noStrike" kern="1200" cap="none" spc="0" normalizeH="0" baseline="0" noProof="0" dirty="0">
                <a:ln>
                  <a:noFill/>
                </a:ln>
                <a:solidFill>
                  <a:srgbClr val="07508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0"/>
                  </a:solidFill>
                  <a:effectLst/>
                  <a:uLnTx/>
                  <a:uFillTx/>
                </a:rPr>
                <a:t>NON-HUMAN SUBJECT RESEARCH</a:t>
              </a:r>
            </a:p>
          </p:txBody>
        </p:sp>
        <p:sp>
          <p:nvSpPr>
            <p:cNvPr id="21" name="Arrow: Right 20">
              <a:extLst>
                <a:ext uri="{FF2B5EF4-FFF2-40B4-BE49-F238E27FC236}">
                  <a16:creationId xmlns:a16="http://schemas.microsoft.com/office/drawing/2014/main" id="{632C86F0-54E1-48C2-BD2A-B015407FC568}"/>
                </a:ext>
              </a:extLst>
            </p:cNvPr>
            <p:cNvSpPr/>
            <p:nvPr/>
          </p:nvSpPr>
          <p:spPr>
            <a:xfrm>
              <a:off x="1863805" y="2951939"/>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Arial Nova" panose="020B0504020202020204" pitchFamily="34" charset="0"/>
              </a:endParaRPr>
            </a:p>
          </p:txBody>
        </p:sp>
      </p:grpSp>
      <p:sp>
        <p:nvSpPr>
          <p:cNvPr id="36" name="TextBox 35">
            <a:extLst>
              <a:ext uri="{FF2B5EF4-FFF2-40B4-BE49-F238E27FC236}">
                <a16:creationId xmlns:a16="http://schemas.microsoft.com/office/drawing/2014/main" id="{397B8086-1C31-4347-9DC3-51F05D53A72E}"/>
              </a:ext>
            </a:extLst>
          </p:cNvPr>
          <p:cNvSpPr txBox="1"/>
          <p:nvPr/>
        </p:nvSpPr>
        <p:spPr>
          <a:xfrm>
            <a:off x="431379" y="5403577"/>
            <a:ext cx="1458733" cy="553998"/>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latin typeface="Arial Nova" panose="020B0504020202020204" pitchFamily="34" charset="0"/>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0"/>
                </a:solidFill>
                <a:effectLst/>
                <a:uLnTx/>
                <a:uFillTx/>
                <a:latin typeface="Arial Nova" panose="020B0504020202020204" pitchFamily="34" charset="0"/>
              </a:rPr>
              <a:t>CASE-STUDY/CASE-SERIES</a:t>
            </a:r>
          </a:p>
        </p:txBody>
      </p:sp>
      <p:pic>
        <p:nvPicPr>
          <p:cNvPr id="27" name="Picture 26" descr="A close up of a sign&#10;&#10;Description automatically generated">
            <a:extLst>
              <a:ext uri="{FF2B5EF4-FFF2-40B4-BE49-F238E27FC236}">
                <a16:creationId xmlns:a16="http://schemas.microsoft.com/office/drawing/2014/main" id="{507AB700-4978-4815-9EAC-B954DFF0E5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4247" y="6348549"/>
            <a:ext cx="2032998" cy="421475"/>
          </a:xfrm>
          <a:prstGeom prst="rect">
            <a:avLst/>
          </a:prstGeom>
        </p:spPr>
      </p:pic>
      <p:pic>
        <p:nvPicPr>
          <p:cNvPr id="28" name="Picture 27" descr="A picture containing drawing&#10;&#10;Description automatically generated">
            <a:extLst>
              <a:ext uri="{FF2B5EF4-FFF2-40B4-BE49-F238E27FC236}">
                <a16:creationId xmlns:a16="http://schemas.microsoft.com/office/drawing/2014/main" id="{58F0CAEA-CCA7-4507-AE52-C87964BC1AD4}"/>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353675" y="6230096"/>
            <a:ext cx="1680433" cy="464745"/>
          </a:xfrm>
          <a:prstGeom prst="rect">
            <a:avLst/>
          </a:prstGeom>
        </p:spPr>
      </p:pic>
      <p:grpSp>
        <p:nvGrpSpPr>
          <p:cNvPr id="12" name="Group 11">
            <a:extLst>
              <a:ext uri="{FF2B5EF4-FFF2-40B4-BE49-F238E27FC236}">
                <a16:creationId xmlns:a16="http://schemas.microsoft.com/office/drawing/2014/main" id="{7B88B6F1-6948-4211-B49C-61AE766580F2}"/>
              </a:ext>
            </a:extLst>
          </p:cNvPr>
          <p:cNvGrpSpPr/>
          <p:nvPr/>
        </p:nvGrpSpPr>
        <p:grpSpPr>
          <a:xfrm>
            <a:off x="2233840" y="277136"/>
            <a:ext cx="4673374" cy="2246769"/>
            <a:chOff x="2233839" y="550563"/>
            <a:chExt cx="4767371" cy="2246769"/>
          </a:xfrm>
        </p:grpSpPr>
        <p:sp>
          <p:nvSpPr>
            <p:cNvPr id="22" name="TextBox 21">
              <a:extLst>
                <a:ext uri="{FF2B5EF4-FFF2-40B4-BE49-F238E27FC236}">
                  <a16:creationId xmlns:a16="http://schemas.microsoft.com/office/drawing/2014/main" id="{C5D9F532-BBEA-42D1-BE34-7F0C2141B3A7}"/>
                </a:ext>
              </a:extLst>
            </p:cNvPr>
            <p:cNvSpPr txBox="1"/>
            <p:nvPr/>
          </p:nvSpPr>
          <p:spPr>
            <a:xfrm>
              <a:off x="2233839" y="550563"/>
              <a:ext cx="4516163" cy="2246769"/>
            </a:xfrm>
            <a:prstGeom prst="rect">
              <a:avLst/>
            </a:prstGeom>
            <a:solidFill>
              <a:srgbClr val="075080">
                <a:alpha val="20000"/>
              </a:srgbClr>
            </a:solidFill>
          </p:spPr>
          <p:txBody>
            <a:bodyPr wrap="square" rtlCol="0">
              <a:spAutoFit/>
            </a:bodyPr>
            <a:lstStyle/>
            <a:p>
              <a:pPr lvl="0">
                <a:defRPr/>
              </a:pPr>
              <a:r>
                <a:rPr lang="en-US" sz="1000" b="1" dirty="0">
                  <a:solidFill>
                    <a:srgbClr val="075080"/>
                  </a:solidFill>
                  <a:latin typeface="Arial Nova" panose="020B0504020202020204" pitchFamily="34" charset="0"/>
                </a:rPr>
                <a:t>Documents Human Subject Research:</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HRP-200 FORM: Initial Review Application </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AHU Delegation Authority Log (DOA)</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Appropriate AH Consent Form</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HRP-500 – Template Consent </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HRP-501 - Template Consent for Minimal Risk Research</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HRP-508 – Template Consent for Exempt Research</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Appropriate AH Proposal template:</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HRP-504 - Prospective Research Study Protocol Template</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HRP-504 - Qualitative Research Study Protocol Template </a:t>
              </a:r>
            </a:p>
            <a:p>
              <a:pPr marL="628650" lvl="1" indent="-171450">
                <a:buFont typeface="Courier New" panose="02070309020205020404" pitchFamily="49" charset="0"/>
                <a:buChar char="o"/>
                <a:defRPr/>
              </a:pPr>
              <a:r>
                <a:rPr lang="en-US" sz="1000" dirty="0">
                  <a:solidFill>
                    <a:srgbClr val="075080"/>
                  </a:solidFill>
                  <a:latin typeface="Arial Nova" panose="020B0504020202020204" pitchFamily="34" charset="0"/>
                </a:rPr>
                <a:t>HRP-504 - Retrospective Research Study Protocol Template</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Study Site(s) approval letter(s)</a:t>
              </a:r>
            </a:p>
            <a:p>
              <a:pPr marL="171450" indent="-171450">
                <a:buFont typeface="Arial" panose="020B0604020202020204" pitchFamily="34" charset="0"/>
                <a:buChar char="•"/>
                <a:defRPr/>
              </a:pPr>
              <a:r>
                <a:rPr lang="en-US" sz="1000" dirty="0">
                  <a:solidFill>
                    <a:srgbClr val="075080"/>
                  </a:solidFill>
                  <a:latin typeface="Arial Nova" panose="020B0504020202020204" pitchFamily="34" charset="0"/>
                </a:rPr>
                <a:t>Department Chair/Director Letter of Support</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CARE team Clearance Letter (no template available)</a:t>
              </a:r>
            </a:p>
          </p:txBody>
        </p:sp>
        <p:sp>
          <p:nvSpPr>
            <p:cNvPr id="30" name="Arrow: Right 29">
              <a:extLst>
                <a:ext uri="{FF2B5EF4-FFF2-40B4-BE49-F238E27FC236}">
                  <a16:creationId xmlns:a16="http://schemas.microsoft.com/office/drawing/2014/main" id="{E26DDD77-0DAA-4FC3-A49F-B5C7FA4820BA}"/>
                </a:ext>
              </a:extLst>
            </p:cNvPr>
            <p:cNvSpPr/>
            <p:nvPr/>
          </p:nvSpPr>
          <p:spPr>
            <a:xfrm>
              <a:off x="6745586" y="1440450"/>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25" name="TextBox 24">
            <a:extLst>
              <a:ext uri="{FF2B5EF4-FFF2-40B4-BE49-F238E27FC236}">
                <a16:creationId xmlns:a16="http://schemas.microsoft.com/office/drawing/2014/main" id="{EC6E7886-8218-4EA8-8777-83ABC684A3BA}"/>
              </a:ext>
            </a:extLst>
          </p:cNvPr>
          <p:cNvSpPr txBox="1"/>
          <p:nvPr/>
        </p:nvSpPr>
        <p:spPr>
          <a:xfrm>
            <a:off x="2186218" y="5177047"/>
            <a:ext cx="4481956" cy="1015663"/>
          </a:xfrm>
          <a:prstGeom prst="rect">
            <a:avLst/>
          </a:prstGeom>
          <a:solidFill>
            <a:srgbClr val="FFC000">
              <a:alpha val="20000"/>
            </a:srgbClr>
          </a:solidFill>
        </p:spPr>
        <p:txBody>
          <a:bodyPr wrap="square" rtlCol="0">
            <a:spAutoFit/>
          </a:bodyPr>
          <a:lstStyle/>
          <a:p>
            <a:pPr lvl="0">
              <a:defRPr/>
            </a:pPr>
            <a:r>
              <a:rPr lang="en-US" sz="1000" b="1" dirty="0">
                <a:solidFill>
                  <a:srgbClr val="075080"/>
                </a:solidFill>
                <a:latin typeface="Arial Nova" panose="020B0504020202020204" pitchFamily="34" charset="0"/>
              </a:rPr>
              <a:t>Documents for SRC, EHS, and Institutional Clearance Review of Case Study/Case Series</a:t>
            </a:r>
            <a:r>
              <a:rPr lang="en-US" sz="1000" dirty="0">
                <a:solidFill>
                  <a:srgbClr val="075080"/>
                </a:solidFill>
                <a:latin typeface="Arial Nova" panose="020B0504020202020204" pitchFamily="34" charset="0"/>
              </a:rPr>
              <a:t>:</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AHU Delegation Authority Log (DOA)</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AHU Case-Study/Case Series Proposal Template</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Study Site(s) approval letter(s)</a:t>
            </a:r>
          </a:p>
          <a:p>
            <a:pPr marL="171450" lvl="0" indent="-171450">
              <a:buFont typeface="Arial" panose="020B0604020202020204" pitchFamily="34" charset="0"/>
              <a:buChar char="•"/>
              <a:defRPr/>
            </a:pPr>
            <a:r>
              <a:rPr lang="en-US" sz="1000" dirty="0">
                <a:solidFill>
                  <a:srgbClr val="075080"/>
                </a:solidFill>
                <a:latin typeface="Arial Nova" panose="020B0504020202020204" pitchFamily="34" charset="0"/>
              </a:rPr>
              <a:t>Department Chair/Director Letter of Support Template</a:t>
            </a:r>
          </a:p>
        </p:txBody>
      </p:sp>
      <p:sp>
        <p:nvSpPr>
          <p:cNvPr id="33" name="TextBox 32">
            <a:extLst>
              <a:ext uri="{FF2B5EF4-FFF2-40B4-BE49-F238E27FC236}">
                <a16:creationId xmlns:a16="http://schemas.microsoft.com/office/drawing/2014/main" id="{7A4669BD-B1BB-4A19-8247-DC6782B1871C}"/>
              </a:ext>
            </a:extLst>
          </p:cNvPr>
          <p:cNvSpPr txBox="1"/>
          <p:nvPr/>
        </p:nvSpPr>
        <p:spPr>
          <a:xfrm>
            <a:off x="431379" y="3444774"/>
            <a:ext cx="1449963" cy="1785104"/>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000" b="1" dirty="0">
                <a:solidFill>
                  <a:srgbClr val="075081"/>
                </a:solidFill>
              </a:rPr>
              <a:t>TYPE OF STUDY:</a:t>
            </a:r>
            <a:endParaRPr lang="en-US" sz="1000" dirty="0">
              <a:solidFill>
                <a:srgbClr val="075081"/>
              </a:solidFill>
            </a:endParaRPr>
          </a:p>
          <a:p>
            <a:r>
              <a:rPr lang="en-US" sz="1000" dirty="0">
                <a:solidFill>
                  <a:srgbClr val="075081"/>
                </a:solidFill>
              </a:rPr>
              <a:t>QUALITY IMPROVIEMENT QUALITY ASSESSMENT</a:t>
            </a:r>
          </a:p>
          <a:p>
            <a:r>
              <a:rPr lang="en-US" sz="1000" dirty="0">
                <a:solidFill>
                  <a:srgbClr val="075081"/>
                </a:solidFill>
              </a:rPr>
              <a:t>(QI/QA)</a:t>
            </a:r>
          </a:p>
          <a:p>
            <a:r>
              <a:rPr lang="en-US" sz="1000" dirty="0">
                <a:solidFill>
                  <a:srgbClr val="075081"/>
                </a:solidFill>
              </a:rPr>
              <a:t>FEASIBILITY</a:t>
            </a:r>
          </a:p>
          <a:p>
            <a:r>
              <a:rPr lang="en-US" sz="1000" dirty="0">
                <a:solidFill>
                  <a:srgbClr val="075081"/>
                </a:solidFill>
              </a:rPr>
              <a:t>EVIDENCE-BASED PRACTICE (EBP) with data collection</a:t>
            </a:r>
          </a:p>
          <a:p>
            <a:r>
              <a:rPr lang="en-US" sz="1000" dirty="0">
                <a:solidFill>
                  <a:srgbClr val="075081"/>
                </a:solidFill>
              </a:rPr>
              <a:t>OTHER (Specify)</a:t>
            </a:r>
          </a:p>
        </p:txBody>
      </p:sp>
      <p:sp>
        <p:nvSpPr>
          <p:cNvPr id="37" name="TextBox 36">
            <a:extLst>
              <a:ext uri="{FF2B5EF4-FFF2-40B4-BE49-F238E27FC236}">
                <a16:creationId xmlns:a16="http://schemas.microsoft.com/office/drawing/2014/main" id="{E32311C2-934D-4042-ADA4-F36C55A2FBDF}"/>
              </a:ext>
            </a:extLst>
          </p:cNvPr>
          <p:cNvSpPr txBox="1"/>
          <p:nvPr/>
        </p:nvSpPr>
        <p:spPr>
          <a:xfrm>
            <a:off x="397010" y="6237323"/>
            <a:ext cx="3391052" cy="553998"/>
          </a:xfrm>
          <a:prstGeom prst="rect">
            <a:avLst/>
          </a:prstGeom>
          <a:noFill/>
          <a:ln>
            <a:solidFill>
              <a:srgbClr val="00B050"/>
            </a:solidFill>
          </a:ln>
        </p:spPr>
        <p:txBody>
          <a:bodyPr wrap="square" rtlCol="0">
            <a:spAutoFit/>
          </a:bodyPr>
          <a:lstStyle/>
          <a:p>
            <a:r>
              <a:rPr lang="en-US" sz="1000" b="1" dirty="0">
                <a:solidFill>
                  <a:srgbClr val="075080"/>
                </a:solidFill>
                <a:latin typeface="Arial Nova" panose="020B0504020202020204" pitchFamily="34" charset="0"/>
              </a:rPr>
              <a:t>TYPE OF STUDY:</a:t>
            </a:r>
          </a:p>
          <a:p>
            <a:r>
              <a:rPr lang="en-US" sz="1000" dirty="0">
                <a:solidFill>
                  <a:srgbClr val="075080"/>
                </a:solidFill>
                <a:latin typeface="Arial Nova" panose="020B0504020202020204" pitchFamily="34" charset="0"/>
              </a:rPr>
              <a:t>LITERATURE REVIEW, EDUCATIONAL MODULE, OTHER WITH NOT DATA COLLECTION</a:t>
            </a:r>
          </a:p>
        </p:txBody>
      </p:sp>
      <p:sp>
        <p:nvSpPr>
          <p:cNvPr id="38" name="TextBox 37">
            <a:extLst>
              <a:ext uri="{FF2B5EF4-FFF2-40B4-BE49-F238E27FC236}">
                <a16:creationId xmlns:a16="http://schemas.microsoft.com/office/drawing/2014/main" id="{B52866D2-19C6-4E09-9D54-65E3B1765C9F}"/>
              </a:ext>
            </a:extLst>
          </p:cNvPr>
          <p:cNvSpPr txBox="1"/>
          <p:nvPr/>
        </p:nvSpPr>
        <p:spPr>
          <a:xfrm>
            <a:off x="4133251" y="6394224"/>
            <a:ext cx="2134199" cy="246221"/>
          </a:xfrm>
          <a:prstGeom prst="rect">
            <a:avLst/>
          </a:prstGeom>
          <a:noFill/>
          <a:ln>
            <a:solidFill>
              <a:srgbClr val="00B050"/>
            </a:solidFill>
          </a:ln>
        </p:spPr>
        <p:txBody>
          <a:bodyPr wrap="square" rtlCol="0">
            <a:spAutoFit/>
          </a:bodyPr>
          <a:lstStyle/>
          <a:p>
            <a:r>
              <a:rPr lang="en-US" sz="1000" dirty="0">
                <a:solidFill>
                  <a:srgbClr val="075080"/>
                </a:solidFill>
                <a:latin typeface="Arial Nova" panose="020B0504020202020204" pitchFamily="34" charset="0"/>
              </a:rPr>
              <a:t>Do NOT need to submit for review</a:t>
            </a:r>
          </a:p>
        </p:txBody>
      </p:sp>
      <p:sp>
        <p:nvSpPr>
          <p:cNvPr id="39" name="Arrow: Right 38">
            <a:extLst>
              <a:ext uri="{FF2B5EF4-FFF2-40B4-BE49-F238E27FC236}">
                <a16:creationId xmlns:a16="http://schemas.microsoft.com/office/drawing/2014/main" id="{BF9FA21A-DA3D-4BA0-82B7-E44EC43FDC6F}"/>
              </a:ext>
            </a:extLst>
          </p:cNvPr>
          <p:cNvSpPr/>
          <p:nvPr/>
        </p:nvSpPr>
        <p:spPr>
          <a:xfrm>
            <a:off x="3799507" y="6429761"/>
            <a:ext cx="255624" cy="151103"/>
          </a:xfrm>
          <a:prstGeom prst="rightArrow">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Arial Nova" panose="020B0504020202020204" pitchFamily="34" charset="0"/>
            </a:endParaRPr>
          </a:p>
        </p:txBody>
      </p:sp>
      <p:grpSp>
        <p:nvGrpSpPr>
          <p:cNvPr id="14" name="Group 13">
            <a:extLst>
              <a:ext uri="{FF2B5EF4-FFF2-40B4-BE49-F238E27FC236}">
                <a16:creationId xmlns:a16="http://schemas.microsoft.com/office/drawing/2014/main" id="{77F9BE2F-4E6A-E1ED-56B3-81F6FC35A083}"/>
              </a:ext>
            </a:extLst>
          </p:cNvPr>
          <p:cNvGrpSpPr/>
          <p:nvPr/>
        </p:nvGrpSpPr>
        <p:grpSpPr>
          <a:xfrm>
            <a:off x="2233120" y="2618536"/>
            <a:ext cx="4688959" cy="1169551"/>
            <a:chOff x="2233120" y="2618536"/>
            <a:chExt cx="4688959" cy="1169551"/>
          </a:xfrm>
        </p:grpSpPr>
        <p:sp>
          <p:nvSpPr>
            <p:cNvPr id="23" name="TextBox 22">
              <a:extLst>
                <a:ext uri="{FF2B5EF4-FFF2-40B4-BE49-F238E27FC236}">
                  <a16:creationId xmlns:a16="http://schemas.microsoft.com/office/drawing/2014/main" id="{E426460D-F0C1-4E54-BB98-1A9EB3A14A78}"/>
                </a:ext>
              </a:extLst>
            </p:cNvPr>
            <p:cNvSpPr txBox="1"/>
            <p:nvPr/>
          </p:nvSpPr>
          <p:spPr>
            <a:xfrm>
              <a:off x="2233120" y="2618536"/>
              <a:ext cx="4445630" cy="1169551"/>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sz="1000" b="1" dirty="0"/>
                <a:t>Documents Non-Human Subject Research:</a:t>
              </a:r>
            </a:p>
            <a:p>
              <a:pPr marL="171450" indent="-171450">
                <a:buFont typeface="Arial" panose="020B0604020202020204" pitchFamily="34" charset="0"/>
                <a:buChar char="•"/>
                <a:defRPr/>
              </a:pPr>
              <a:r>
                <a:rPr lang="en-US" sz="1000" dirty="0"/>
                <a:t>AHU Delegation Authority Log (DOA)</a:t>
              </a:r>
            </a:p>
            <a:p>
              <a:pPr marL="171450" indent="-171450">
                <a:buFont typeface="Arial" panose="020B0604020202020204" pitchFamily="34" charset="0"/>
                <a:buChar char="•"/>
                <a:defRPr/>
              </a:pPr>
              <a:r>
                <a:rPr lang="en-US" sz="1000" dirty="0"/>
                <a:t>AH FORM:  Determination of Human Subject Research vs. NRSH</a:t>
              </a:r>
            </a:p>
            <a:p>
              <a:pPr marL="171450" lvl="0" indent="-171450">
                <a:buFont typeface="Arial" panose="020B0604020202020204" pitchFamily="34" charset="0"/>
                <a:buChar char="•"/>
                <a:defRPr/>
              </a:pPr>
              <a:r>
                <a:rPr lang="en-US" sz="1000" dirty="0"/>
                <a:t>AHU Non-Human Subject Research Proposal/Protocol Template</a:t>
              </a:r>
            </a:p>
            <a:p>
              <a:pPr marL="171450" lvl="0" indent="-171450">
                <a:buFont typeface="Arial" panose="020B0604020202020204" pitchFamily="34" charset="0"/>
                <a:buChar char="•"/>
                <a:defRPr/>
              </a:pPr>
              <a:r>
                <a:rPr lang="en-US" sz="1000" dirty="0"/>
                <a:t>IACUC approval from partnering institution, if animal study</a:t>
              </a:r>
            </a:p>
            <a:p>
              <a:pPr marL="171450" lvl="0" indent="-171450">
                <a:buFont typeface="Arial" panose="020B0604020202020204" pitchFamily="34" charset="0"/>
                <a:buChar char="•"/>
                <a:defRPr/>
              </a:pPr>
              <a:r>
                <a:rPr lang="en-US" sz="1000" dirty="0"/>
                <a:t>Study Site(s) approval letter(s)</a:t>
              </a:r>
            </a:p>
            <a:p>
              <a:pPr marL="171450" lvl="0" indent="-171450">
                <a:buFont typeface="Arial" panose="020B0604020202020204" pitchFamily="34" charset="0"/>
                <a:buChar char="•"/>
                <a:defRPr/>
              </a:pPr>
              <a:r>
                <a:rPr lang="en-US" sz="1000" dirty="0"/>
                <a:t>Department Chair/Director Letter of Support Template</a:t>
              </a:r>
            </a:p>
          </p:txBody>
        </p:sp>
        <p:sp>
          <p:nvSpPr>
            <p:cNvPr id="4" name="Arrow: Right 3">
              <a:extLst>
                <a:ext uri="{FF2B5EF4-FFF2-40B4-BE49-F238E27FC236}">
                  <a16:creationId xmlns:a16="http://schemas.microsoft.com/office/drawing/2014/main" id="{B1E14339-71DD-19D0-895B-2FB36EA2B269}"/>
                </a:ext>
              </a:extLst>
            </p:cNvPr>
            <p:cNvSpPr/>
            <p:nvPr/>
          </p:nvSpPr>
          <p:spPr>
            <a:xfrm>
              <a:off x="6671495" y="3099249"/>
              <a:ext cx="250584"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grpSp>
        <p:nvGrpSpPr>
          <p:cNvPr id="15" name="Group 14">
            <a:extLst>
              <a:ext uri="{FF2B5EF4-FFF2-40B4-BE49-F238E27FC236}">
                <a16:creationId xmlns:a16="http://schemas.microsoft.com/office/drawing/2014/main" id="{494FA673-64CB-E54D-B246-45DBDBC1477E}"/>
              </a:ext>
            </a:extLst>
          </p:cNvPr>
          <p:cNvGrpSpPr/>
          <p:nvPr/>
        </p:nvGrpSpPr>
        <p:grpSpPr>
          <a:xfrm>
            <a:off x="2233120" y="3874596"/>
            <a:ext cx="4723270" cy="1323439"/>
            <a:chOff x="2233120" y="3919604"/>
            <a:chExt cx="4723270" cy="1323439"/>
          </a:xfrm>
        </p:grpSpPr>
        <p:sp>
          <p:nvSpPr>
            <p:cNvPr id="24" name="TextBox 23">
              <a:extLst>
                <a:ext uri="{FF2B5EF4-FFF2-40B4-BE49-F238E27FC236}">
                  <a16:creationId xmlns:a16="http://schemas.microsoft.com/office/drawing/2014/main" id="{1CD31673-F8BD-4832-A421-88C05600B8FE}"/>
                </a:ext>
              </a:extLst>
            </p:cNvPr>
            <p:cNvSpPr txBox="1"/>
            <p:nvPr/>
          </p:nvSpPr>
          <p:spPr>
            <a:xfrm>
              <a:off x="2233120" y="3919604"/>
              <a:ext cx="4472686" cy="1323439"/>
            </a:xfrm>
            <a:prstGeom prst="rect">
              <a:avLst/>
            </a:prstGeom>
            <a:solidFill>
              <a:srgbClr val="00B0F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sz="1000" b="1" dirty="0"/>
                <a:t>Documents for SRC, EHS, and Institutional Clearance Review and IRB Determination of QI/QA:</a:t>
              </a:r>
            </a:p>
            <a:p>
              <a:pPr marL="171450" lvl="0" indent="-171450">
                <a:buFont typeface="Arial" panose="020B0604020202020204" pitchFamily="34" charset="0"/>
                <a:buChar char="•"/>
                <a:defRPr/>
              </a:pPr>
              <a:r>
                <a:rPr lang="en-US" sz="1000" dirty="0"/>
                <a:t>AHU Delegation Authority Log (DOA)</a:t>
              </a:r>
            </a:p>
            <a:p>
              <a:pPr marL="171450" indent="-171450">
                <a:buFont typeface="Arial" panose="020B0604020202020204" pitchFamily="34" charset="0"/>
                <a:buChar char="•"/>
                <a:defRPr/>
              </a:pPr>
              <a:r>
                <a:rPr lang="en-US" sz="1000" dirty="0"/>
                <a:t>AH FORM:  Determination of QI/QA vs. Research</a:t>
              </a:r>
            </a:p>
            <a:p>
              <a:pPr marL="171450" lvl="0" indent="-171450">
                <a:buFont typeface="Arial" panose="020B0604020202020204" pitchFamily="34" charset="0"/>
                <a:buChar char="•"/>
                <a:defRPr/>
              </a:pPr>
              <a:r>
                <a:rPr lang="en-US" sz="1000" dirty="0"/>
                <a:t>AHU QI/QA Proposal Template</a:t>
              </a:r>
            </a:p>
            <a:p>
              <a:pPr marL="171450" indent="-171450">
                <a:buFont typeface="Arial" panose="020B0604020202020204" pitchFamily="34" charset="0"/>
                <a:buChar char="•"/>
                <a:defRPr/>
              </a:pPr>
              <a:r>
                <a:rPr lang="en-US" sz="1000" dirty="0"/>
                <a:t>Participant Agreement Template, if human participants</a:t>
              </a:r>
            </a:p>
            <a:p>
              <a:pPr marL="171450" indent="-171450">
                <a:buFont typeface="Arial" panose="020B0604020202020204" pitchFamily="34" charset="0"/>
                <a:buChar char="•"/>
                <a:defRPr/>
              </a:pPr>
              <a:r>
                <a:rPr lang="en-US" sz="1000" dirty="0"/>
                <a:t>Study Site(s) approval letter(s)</a:t>
              </a:r>
            </a:p>
            <a:p>
              <a:pPr marL="171450" indent="-171450">
                <a:buFont typeface="Arial" panose="020B0604020202020204" pitchFamily="34" charset="0"/>
                <a:buChar char="•"/>
                <a:defRPr/>
              </a:pPr>
              <a:r>
                <a:rPr lang="en-US" sz="1000" dirty="0"/>
                <a:t>Department Chair/Director Letter of Support Template</a:t>
              </a:r>
            </a:p>
          </p:txBody>
        </p:sp>
        <p:sp>
          <p:nvSpPr>
            <p:cNvPr id="7" name="Arrow: Right 6">
              <a:extLst>
                <a:ext uri="{FF2B5EF4-FFF2-40B4-BE49-F238E27FC236}">
                  <a16:creationId xmlns:a16="http://schemas.microsoft.com/office/drawing/2014/main" id="{5635F55F-0177-F946-CCAF-2E9035006A34}"/>
                </a:ext>
              </a:extLst>
            </p:cNvPr>
            <p:cNvSpPr/>
            <p:nvPr/>
          </p:nvSpPr>
          <p:spPr>
            <a:xfrm>
              <a:off x="6705806" y="4608768"/>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8" name="Arrow: Right 7">
            <a:extLst>
              <a:ext uri="{FF2B5EF4-FFF2-40B4-BE49-F238E27FC236}">
                <a16:creationId xmlns:a16="http://schemas.microsoft.com/office/drawing/2014/main" id="{79D928D1-66EA-6FC1-E52F-B16A8B3B778F}"/>
              </a:ext>
            </a:extLst>
          </p:cNvPr>
          <p:cNvSpPr/>
          <p:nvPr/>
        </p:nvSpPr>
        <p:spPr>
          <a:xfrm>
            <a:off x="6651127" y="5638992"/>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16" name="Arrow: Right 15">
            <a:extLst>
              <a:ext uri="{FF2B5EF4-FFF2-40B4-BE49-F238E27FC236}">
                <a16:creationId xmlns:a16="http://schemas.microsoft.com/office/drawing/2014/main" id="{95574AF8-60A5-6E05-F49E-4CA97BE82875}"/>
              </a:ext>
            </a:extLst>
          </p:cNvPr>
          <p:cNvSpPr/>
          <p:nvPr/>
        </p:nvSpPr>
        <p:spPr>
          <a:xfrm>
            <a:off x="1863805" y="5596635"/>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17" name="Arrow: Right 16">
            <a:extLst>
              <a:ext uri="{FF2B5EF4-FFF2-40B4-BE49-F238E27FC236}">
                <a16:creationId xmlns:a16="http://schemas.microsoft.com/office/drawing/2014/main" id="{507B2033-0DD3-BAAC-2617-AA292D9C3325}"/>
              </a:ext>
            </a:extLst>
          </p:cNvPr>
          <p:cNvSpPr/>
          <p:nvPr/>
        </p:nvSpPr>
        <p:spPr>
          <a:xfrm>
            <a:off x="1881342" y="4194496"/>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white"/>
              </a:solidFill>
              <a:effectLst/>
              <a:uLnTx/>
              <a:uFillTx/>
              <a:latin typeface="Arial Nova" panose="020B0504020202020204" pitchFamily="34" charset="0"/>
            </a:endParaRPr>
          </a:p>
        </p:txBody>
      </p:sp>
    </p:spTree>
    <p:extLst>
      <p:ext uri="{BB962C8B-B14F-4D97-AF65-F5344CB8AC3E}">
        <p14:creationId xmlns:p14="http://schemas.microsoft.com/office/powerpoint/2010/main" val="3681095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descr="A close up of a sign&#10;&#10;Description automatically generated">
            <a:extLst>
              <a:ext uri="{FF2B5EF4-FFF2-40B4-BE49-F238E27FC236}">
                <a16:creationId xmlns:a16="http://schemas.microsoft.com/office/drawing/2014/main" id="{10C6E810-B1DD-4866-ADB4-E3E7AE904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9050" y="264338"/>
            <a:ext cx="2228713" cy="462049"/>
          </a:xfrm>
          <a:prstGeom prst="rect">
            <a:avLst/>
          </a:prstGeom>
        </p:spPr>
      </p:pic>
      <p:pic>
        <p:nvPicPr>
          <p:cNvPr id="38" name="Picture 37" descr="A picture containing drawing&#10;&#10;Description automatically generated">
            <a:extLst>
              <a:ext uri="{FF2B5EF4-FFF2-40B4-BE49-F238E27FC236}">
                <a16:creationId xmlns:a16="http://schemas.microsoft.com/office/drawing/2014/main" id="{C3517AC9-9D32-40D5-860B-4C507E9031FD}"/>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316747" y="6117694"/>
            <a:ext cx="1721016" cy="475968"/>
          </a:xfrm>
          <a:prstGeom prst="rect">
            <a:avLst/>
          </a:prstGeom>
        </p:spPr>
      </p:pic>
      <p:grpSp>
        <p:nvGrpSpPr>
          <p:cNvPr id="2" name="Group 1">
            <a:extLst>
              <a:ext uri="{FF2B5EF4-FFF2-40B4-BE49-F238E27FC236}">
                <a16:creationId xmlns:a16="http://schemas.microsoft.com/office/drawing/2014/main" id="{115303C3-5F51-4581-BA46-3538922DA944}"/>
              </a:ext>
            </a:extLst>
          </p:cNvPr>
          <p:cNvGrpSpPr/>
          <p:nvPr/>
        </p:nvGrpSpPr>
        <p:grpSpPr>
          <a:xfrm>
            <a:off x="1013338" y="1661934"/>
            <a:ext cx="1714357" cy="646331"/>
            <a:chOff x="413942" y="911738"/>
            <a:chExt cx="1714357" cy="646331"/>
          </a:xfrm>
        </p:grpSpPr>
        <p:sp>
          <p:nvSpPr>
            <p:cNvPr id="6" name="TextBox 5">
              <a:extLst>
                <a:ext uri="{FF2B5EF4-FFF2-40B4-BE49-F238E27FC236}">
                  <a16:creationId xmlns:a16="http://schemas.microsoft.com/office/drawing/2014/main" id="{70CE87B6-6596-4D6B-9604-7640617F0536}"/>
                </a:ext>
              </a:extLst>
            </p:cNvPr>
            <p:cNvSpPr txBox="1"/>
            <p:nvPr/>
          </p:nvSpPr>
          <p:spPr>
            <a:xfrm>
              <a:off x="413942" y="911738"/>
              <a:ext cx="1458733" cy="646331"/>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72675" y="1092386"/>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3111185" y="1305342"/>
            <a:ext cx="6119901" cy="2123658"/>
          </a:xfrm>
          <a:prstGeom prst="rect">
            <a:avLst/>
          </a:prstGeom>
          <a:solidFill>
            <a:srgbClr val="075080">
              <a:alpha val="20000"/>
            </a:srgbClr>
          </a:solidFill>
        </p:spPr>
        <p:txBody>
          <a:bodyPr wrap="square" rtlCol="0">
            <a:spAutoFit/>
          </a:bodyPr>
          <a:lstStyle/>
          <a:p>
            <a:pPr lvl="0">
              <a:defRPr/>
            </a:pPr>
            <a:r>
              <a:rPr lang="en-US" sz="1200" i="1" u="sng" dirty="0">
                <a:solidFill>
                  <a:schemeClr val="accent1">
                    <a:lumMod val="75000"/>
                  </a:schemeClr>
                </a:solidFill>
                <a:latin typeface="Arial Nova" panose="020B0504020202020204" pitchFamily="34" charset="0"/>
              </a:rPr>
              <a:t>When necessary:</a:t>
            </a:r>
          </a:p>
          <a:p>
            <a:pPr lvl="0">
              <a:defRPr/>
            </a:pPr>
            <a:r>
              <a:rPr lang="en-US" sz="1200" b="1" i="1" dirty="0">
                <a:solidFill>
                  <a:schemeClr val="accent1">
                    <a:lumMod val="75000"/>
                  </a:schemeClr>
                </a:solidFill>
                <a:latin typeface="Arial Nova" panose="020B0504020202020204" pitchFamily="34" charset="0"/>
              </a:rPr>
              <a:t>1- </a:t>
            </a:r>
            <a:r>
              <a:rPr lang="en-US" sz="1200" b="1" dirty="0">
                <a:solidFill>
                  <a:schemeClr val="accent1">
                    <a:lumMod val="75000"/>
                  </a:schemeClr>
                </a:solidFill>
                <a:latin typeface="Arial Nova" panose="020B0504020202020204" pitchFamily="34" charset="0"/>
              </a:rPr>
              <a:t>Modifications/changes:</a:t>
            </a:r>
          </a:p>
          <a:p>
            <a:pPr lvl="0">
              <a:defRPr/>
            </a:pPr>
            <a:r>
              <a:rPr lang="en-US" sz="1200" dirty="0">
                <a:solidFill>
                  <a:schemeClr val="accent1">
                    <a:lumMod val="75000"/>
                  </a:schemeClr>
                </a:solidFill>
                <a:latin typeface="Arial Nova" panose="020B0504020202020204" pitchFamily="34" charset="0"/>
              </a:rPr>
              <a:t>- online Study Change Request Form </a:t>
            </a:r>
          </a:p>
          <a:p>
            <a:pPr lvl="0">
              <a:defRPr/>
            </a:pPr>
            <a:r>
              <a:rPr lang="en-US" sz="1200" dirty="0">
                <a:solidFill>
                  <a:schemeClr val="accent1">
                    <a:lumMod val="75000"/>
                  </a:schemeClr>
                </a:solidFill>
                <a:latin typeface="Arial Nova" panose="020B0504020202020204" pitchFamily="34" charset="0"/>
              </a:rPr>
              <a:t>- if changes to study personnel, upload </a:t>
            </a:r>
            <a:r>
              <a:rPr lang="en-US" sz="1200" i="1" dirty="0">
                <a:solidFill>
                  <a:schemeClr val="accent1">
                    <a:lumMod val="75000"/>
                  </a:schemeClr>
                </a:solidFill>
                <a:latin typeface="Arial Nova" panose="020B0504020202020204" pitchFamily="34" charset="0"/>
              </a:rPr>
              <a:t>AHU Delegation Authorization Log</a:t>
            </a:r>
          </a:p>
          <a:p>
            <a:pPr lvl="0">
              <a:defRPr/>
            </a:pPr>
            <a:r>
              <a:rPr lang="en-US" sz="1200" i="1" u="sng" dirty="0">
                <a:solidFill>
                  <a:schemeClr val="accent1">
                    <a:lumMod val="75000"/>
                  </a:schemeClr>
                </a:solidFill>
                <a:latin typeface="Arial Nova" panose="020B0504020202020204" pitchFamily="34" charset="0"/>
              </a:rPr>
              <a:t>Annually: </a:t>
            </a:r>
          </a:p>
          <a:p>
            <a:pPr lvl="0">
              <a:defRPr/>
            </a:pPr>
            <a:r>
              <a:rPr lang="en-US" sz="1200" b="1" dirty="0">
                <a:solidFill>
                  <a:schemeClr val="accent1">
                    <a:lumMod val="75000"/>
                  </a:schemeClr>
                </a:solidFill>
                <a:latin typeface="Arial Nova" panose="020B0504020202020204" pitchFamily="34" charset="0"/>
              </a:rPr>
              <a:t>2- Status Report:</a:t>
            </a:r>
          </a:p>
          <a:p>
            <a:pPr lvl="0">
              <a:defRPr/>
            </a:pPr>
            <a:r>
              <a:rPr lang="en-US" sz="1200" dirty="0">
                <a:solidFill>
                  <a:schemeClr val="accent1">
                    <a:lumMod val="75000"/>
                  </a:schemeClr>
                </a:solidFill>
                <a:latin typeface="Arial Nova" panose="020B0504020202020204" pitchFamily="34" charset="0"/>
              </a:rPr>
              <a:t>- online Study Status Report / Progress Report or Final Report</a:t>
            </a:r>
          </a:p>
          <a:p>
            <a:pPr lvl="0">
              <a:defRPr/>
            </a:pPr>
            <a:r>
              <a:rPr lang="en-US" sz="1200" dirty="0">
                <a:solidFill>
                  <a:schemeClr val="accent1">
                    <a:lumMod val="75000"/>
                  </a:schemeClr>
                </a:solidFill>
                <a:latin typeface="Arial Nova" panose="020B0504020202020204" pitchFamily="34" charset="0"/>
              </a:rPr>
              <a:t>- upload HRP-202 FORM: Continuing Review Application</a:t>
            </a:r>
          </a:p>
          <a:p>
            <a:pPr lvl="0">
              <a:defRPr/>
            </a:pPr>
            <a:r>
              <a:rPr lang="en-US" sz="1200" b="1" dirty="0">
                <a:solidFill>
                  <a:schemeClr val="accent1">
                    <a:lumMod val="75000"/>
                  </a:schemeClr>
                </a:solidFill>
                <a:latin typeface="Arial Nova" panose="020B0504020202020204" pitchFamily="34" charset="0"/>
              </a:rPr>
              <a:t>3- Prompt Report:</a:t>
            </a:r>
          </a:p>
          <a:p>
            <a:pPr lvl="0">
              <a:defRPr/>
            </a:pPr>
            <a:r>
              <a:rPr lang="en-US" sz="1200" dirty="0">
                <a:solidFill>
                  <a:schemeClr val="accent1">
                    <a:lumMod val="75000"/>
                  </a:schemeClr>
                </a:solidFill>
                <a:latin typeface="Arial Nova" panose="020B0504020202020204" pitchFamily="34" charset="0"/>
              </a:rPr>
              <a:t>- online Study Status Report / Promptly Report</a:t>
            </a:r>
          </a:p>
          <a:p>
            <a:pPr lvl="0">
              <a:defRPr/>
            </a:pPr>
            <a:r>
              <a:rPr lang="en-US" sz="1200" dirty="0">
                <a:solidFill>
                  <a:schemeClr val="accent1">
                    <a:lumMod val="75000"/>
                  </a:schemeClr>
                </a:solidFill>
                <a:latin typeface="Arial Nova" panose="020B0504020202020204" pitchFamily="34" charset="0"/>
              </a:rPr>
              <a:t>- upload</a:t>
            </a:r>
            <a:r>
              <a:rPr lang="en-US" sz="1200" b="1" dirty="0">
                <a:solidFill>
                  <a:schemeClr val="accent1">
                    <a:lumMod val="75000"/>
                  </a:schemeClr>
                </a:solidFill>
                <a:latin typeface="Arial Nova" panose="020B0504020202020204" pitchFamily="34" charset="0"/>
              </a:rPr>
              <a:t> </a:t>
            </a:r>
            <a:r>
              <a:rPr lang="en-US" sz="1200" dirty="0">
                <a:solidFill>
                  <a:schemeClr val="accent1">
                    <a:lumMod val="75000"/>
                  </a:schemeClr>
                </a:solidFill>
                <a:latin typeface="Arial Nova" panose="020B0504020202020204" pitchFamily="34" charset="0"/>
              </a:rPr>
              <a:t>HRP-204 Promptly Reportable Form</a:t>
            </a:r>
          </a:p>
        </p:txBody>
      </p:sp>
      <p:sp>
        <p:nvSpPr>
          <p:cNvPr id="17" name="TextBox 16">
            <a:extLst>
              <a:ext uri="{FF2B5EF4-FFF2-40B4-BE49-F238E27FC236}">
                <a16:creationId xmlns:a16="http://schemas.microsoft.com/office/drawing/2014/main" id="{F9B15FEB-0F28-4910-86E0-6924CE946512}"/>
              </a:ext>
            </a:extLst>
          </p:cNvPr>
          <p:cNvSpPr txBox="1"/>
          <p:nvPr/>
        </p:nvSpPr>
        <p:spPr>
          <a:xfrm>
            <a:off x="3111185" y="4036220"/>
            <a:ext cx="6119901" cy="1938992"/>
          </a:xfrm>
          <a:prstGeom prst="rect">
            <a:avLst/>
          </a:prstGeom>
          <a:gradFill>
            <a:gsLst>
              <a:gs pos="50000">
                <a:srgbClr val="A4DDF3"/>
              </a:gs>
              <a:gs pos="100000">
                <a:srgbClr val="FFF2CC"/>
              </a:gs>
              <a:gs pos="0">
                <a:srgbClr val="99DFB9"/>
              </a:gs>
            </a:gsLst>
            <a:lin ang="5400000" scaled="1"/>
          </a:gra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i="1" u="sng" dirty="0">
                <a:solidFill>
                  <a:schemeClr val="accent1">
                    <a:lumMod val="75000"/>
                  </a:schemeClr>
                </a:solidFill>
              </a:rPr>
              <a:t>When necessary:</a:t>
            </a:r>
          </a:p>
          <a:p>
            <a:pPr lvl="0">
              <a:defRPr/>
            </a:pPr>
            <a:r>
              <a:rPr lang="en-US" b="1" i="1" dirty="0">
                <a:solidFill>
                  <a:schemeClr val="accent1">
                    <a:lumMod val="75000"/>
                  </a:schemeClr>
                </a:solidFill>
              </a:rPr>
              <a:t>1- </a:t>
            </a:r>
            <a:r>
              <a:rPr lang="en-US" b="1" dirty="0">
                <a:solidFill>
                  <a:schemeClr val="accent1">
                    <a:lumMod val="75000"/>
                  </a:schemeClr>
                </a:solidFill>
              </a:rPr>
              <a:t>Modifications/changes:</a:t>
            </a:r>
          </a:p>
          <a:p>
            <a:pPr lvl="0">
              <a:defRPr/>
            </a:pPr>
            <a:r>
              <a:rPr lang="en-US" dirty="0">
                <a:solidFill>
                  <a:schemeClr val="accent1">
                    <a:lumMod val="75000"/>
                  </a:schemeClr>
                </a:solidFill>
              </a:rPr>
              <a:t>- online Study Change Request Form </a:t>
            </a:r>
          </a:p>
          <a:p>
            <a:pPr lvl="0">
              <a:defRPr/>
            </a:pPr>
            <a:r>
              <a:rPr lang="en-US" dirty="0">
                <a:solidFill>
                  <a:schemeClr val="accent1">
                    <a:lumMod val="75000"/>
                  </a:schemeClr>
                </a:solidFill>
              </a:rPr>
              <a:t>- if changes to study personnel, upload </a:t>
            </a:r>
            <a:r>
              <a:rPr lang="en-US" i="1" dirty="0">
                <a:solidFill>
                  <a:schemeClr val="accent1">
                    <a:lumMod val="75000"/>
                  </a:schemeClr>
                </a:solidFill>
              </a:rPr>
              <a:t>AHU Delegation Authorization Log</a:t>
            </a:r>
          </a:p>
          <a:p>
            <a:pPr lvl="0">
              <a:defRPr/>
            </a:pPr>
            <a:r>
              <a:rPr lang="en-US" i="1" u="sng" dirty="0">
                <a:solidFill>
                  <a:schemeClr val="accent1">
                    <a:lumMod val="75000"/>
                  </a:schemeClr>
                </a:solidFill>
              </a:rPr>
              <a:t>Annually: </a:t>
            </a:r>
          </a:p>
          <a:p>
            <a:pPr lvl="0">
              <a:defRPr/>
            </a:pPr>
            <a:r>
              <a:rPr lang="en-US" b="1" dirty="0">
                <a:solidFill>
                  <a:schemeClr val="accent1">
                    <a:lumMod val="75000"/>
                  </a:schemeClr>
                </a:solidFill>
              </a:rPr>
              <a:t>2- Status Report:</a:t>
            </a:r>
          </a:p>
          <a:p>
            <a:pPr lvl="0">
              <a:defRPr/>
            </a:pPr>
            <a:r>
              <a:rPr lang="en-US" dirty="0">
                <a:solidFill>
                  <a:schemeClr val="accent1">
                    <a:lumMod val="75000"/>
                  </a:schemeClr>
                </a:solidFill>
              </a:rPr>
              <a:t>- online Study Status Report / Progress Report or Final Report</a:t>
            </a:r>
          </a:p>
          <a:p>
            <a:pPr lvl="0">
              <a:defRPr/>
            </a:pPr>
            <a:r>
              <a:rPr lang="en-US" b="1" dirty="0">
                <a:solidFill>
                  <a:schemeClr val="accent1">
                    <a:lumMod val="75000"/>
                  </a:schemeClr>
                </a:solidFill>
              </a:rPr>
              <a:t>3- Prompt Report:</a:t>
            </a:r>
          </a:p>
          <a:p>
            <a:pPr lvl="0">
              <a:defRPr/>
            </a:pPr>
            <a:r>
              <a:rPr lang="en-US" dirty="0">
                <a:solidFill>
                  <a:schemeClr val="accent1">
                    <a:lumMod val="75000"/>
                  </a:schemeClr>
                </a:solidFill>
              </a:rPr>
              <a:t>- online Study Status Report / Promptly Report</a:t>
            </a:r>
          </a:p>
          <a:p>
            <a:pPr lvl="0">
              <a:defRPr/>
            </a:pPr>
            <a:r>
              <a:rPr lang="en-US" dirty="0">
                <a:solidFill>
                  <a:schemeClr val="accent1">
                    <a:lumMod val="75000"/>
                  </a:schemeClr>
                </a:solidFill>
              </a:rPr>
              <a:t>- upload</a:t>
            </a:r>
            <a:r>
              <a:rPr lang="en-US" b="1" dirty="0">
                <a:solidFill>
                  <a:schemeClr val="accent1">
                    <a:lumMod val="75000"/>
                  </a:schemeClr>
                </a:solidFill>
              </a:rPr>
              <a:t> </a:t>
            </a:r>
            <a:r>
              <a:rPr lang="en-US" dirty="0">
                <a:solidFill>
                  <a:schemeClr val="accent1">
                    <a:lumMod val="75000"/>
                  </a:schemeClr>
                </a:solidFill>
              </a:rPr>
              <a:t>HRP-204 Promptly Reportable Form</a:t>
            </a:r>
          </a:p>
        </p:txBody>
      </p:sp>
      <p:grpSp>
        <p:nvGrpSpPr>
          <p:cNvPr id="8" name="Group 7">
            <a:extLst>
              <a:ext uri="{FF2B5EF4-FFF2-40B4-BE49-F238E27FC236}">
                <a16:creationId xmlns:a16="http://schemas.microsoft.com/office/drawing/2014/main" id="{2FF6CA65-8078-4D72-91A5-5DC3FE3031B1}"/>
              </a:ext>
            </a:extLst>
          </p:cNvPr>
          <p:cNvGrpSpPr/>
          <p:nvPr/>
        </p:nvGrpSpPr>
        <p:grpSpPr>
          <a:xfrm>
            <a:off x="1013338" y="3641424"/>
            <a:ext cx="1719093" cy="3052702"/>
            <a:chOff x="413943" y="3142783"/>
            <a:chExt cx="1719093" cy="2717198"/>
          </a:xfrm>
        </p:grpSpPr>
        <p:grpSp>
          <p:nvGrpSpPr>
            <p:cNvPr id="5" name="Group 4">
              <a:extLst>
                <a:ext uri="{FF2B5EF4-FFF2-40B4-BE49-F238E27FC236}">
                  <a16:creationId xmlns:a16="http://schemas.microsoft.com/office/drawing/2014/main" id="{0DFE9259-9AA8-4392-BECD-34546512A0B2}"/>
                </a:ext>
              </a:extLst>
            </p:cNvPr>
            <p:cNvGrpSpPr/>
            <p:nvPr/>
          </p:nvGrpSpPr>
          <p:grpSpPr>
            <a:xfrm>
              <a:off x="455635" y="3963786"/>
              <a:ext cx="1672664" cy="1323439"/>
              <a:chOff x="455635" y="3963786"/>
              <a:chExt cx="1672664" cy="1323439"/>
            </a:xfrm>
          </p:grpSpPr>
          <p:sp>
            <p:nvSpPr>
              <p:cNvPr id="7" name="TextBox 6">
                <a:extLst>
                  <a:ext uri="{FF2B5EF4-FFF2-40B4-BE49-F238E27FC236}">
                    <a16:creationId xmlns:a16="http://schemas.microsoft.com/office/drawing/2014/main" id="{C26E5714-3D5D-4C79-826E-93220CFA8937}"/>
                  </a:ext>
                </a:extLst>
              </p:cNvPr>
              <p:cNvSpPr txBox="1"/>
              <p:nvPr/>
            </p:nvSpPr>
            <p:spPr>
              <a:xfrm>
                <a:off x="455635" y="3963786"/>
                <a:ext cx="1449963" cy="1323439"/>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TYPE OF STUDY:</a:t>
                </a:r>
                <a:endPar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QUALITY IMPROVIEMENT QUALITY ASSESSMENT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(QI/QA)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FEASIABILITY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OTHER (Specify)</a:t>
                </a:r>
              </a:p>
            </p:txBody>
          </p:sp>
          <p:sp>
            <p:nvSpPr>
              <p:cNvPr id="45" name="Arrow: Right 44">
                <a:extLst>
                  <a:ext uri="{FF2B5EF4-FFF2-40B4-BE49-F238E27FC236}">
                    <a16:creationId xmlns:a16="http://schemas.microsoft.com/office/drawing/2014/main" id="{C1B27FCA-584B-498B-AE8B-A8D382D5077F}"/>
                  </a:ext>
                </a:extLst>
              </p:cNvPr>
              <p:cNvSpPr/>
              <p:nvPr/>
            </p:nvSpPr>
            <p:spPr>
              <a:xfrm>
                <a:off x="1872675" y="4575165"/>
                <a:ext cx="255624" cy="151103"/>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3" name="Group 2">
              <a:extLst>
                <a:ext uri="{FF2B5EF4-FFF2-40B4-BE49-F238E27FC236}">
                  <a16:creationId xmlns:a16="http://schemas.microsoft.com/office/drawing/2014/main" id="{4673992A-D8D2-4D45-912B-DCF294E8085C}"/>
                </a:ext>
              </a:extLst>
            </p:cNvPr>
            <p:cNvGrpSpPr/>
            <p:nvPr/>
          </p:nvGrpSpPr>
          <p:grpSpPr>
            <a:xfrm>
              <a:off x="455636" y="3142783"/>
              <a:ext cx="1641798" cy="830997"/>
              <a:chOff x="455636" y="3142783"/>
              <a:chExt cx="1641798" cy="830997"/>
            </a:xfrm>
          </p:grpSpPr>
          <p:sp>
            <p:nvSpPr>
              <p:cNvPr id="40" name="TextBox 39">
                <a:extLst>
                  <a:ext uri="{FF2B5EF4-FFF2-40B4-BE49-F238E27FC236}">
                    <a16:creationId xmlns:a16="http://schemas.microsoft.com/office/drawing/2014/main" id="{60651789-0241-436C-B9EC-1FEACB7BDBA1}"/>
                  </a:ext>
                </a:extLst>
              </p:cNvPr>
              <p:cNvSpPr txBox="1"/>
              <p:nvPr/>
            </p:nvSpPr>
            <p:spPr>
              <a:xfrm>
                <a:off x="455636" y="3142783"/>
                <a:ext cx="1449963" cy="830997"/>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NON-HUMAN SUBJECT RESEARCH</a:t>
                </a:r>
              </a:p>
            </p:txBody>
          </p:sp>
          <p:sp>
            <p:nvSpPr>
              <p:cNvPr id="18" name="Arrow: Right 17">
                <a:extLst>
                  <a:ext uri="{FF2B5EF4-FFF2-40B4-BE49-F238E27FC236}">
                    <a16:creationId xmlns:a16="http://schemas.microsoft.com/office/drawing/2014/main" id="{D28607D9-4189-492A-901B-3FC9E747C900}"/>
                  </a:ext>
                </a:extLst>
              </p:cNvPr>
              <p:cNvSpPr/>
              <p:nvPr/>
            </p:nvSpPr>
            <p:spPr>
              <a:xfrm>
                <a:off x="1868703" y="3631264"/>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356BA068-B3CC-4C3B-A741-15A16A0502A4}"/>
                </a:ext>
              </a:extLst>
            </p:cNvPr>
            <p:cNvGrpSpPr/>
            <p:nvPr/>
          </p:nvGrpSpPr>
          <p:grpSpPr>
            <a:xfrm>
              <a:off x="413943" y="5305983"/>
              <a:ext cx="1719093" cy="553998"/>
              <a:chOff x="413943" y="5305983"/>
              <a:chExt cx="1719093" cy="553998"/>
            </a:xfrm>
          </p:grpSpPr>
          <p:sp>
            <p:nvSpPr>
              <p:cNvPr id="36" name="TextBox 35">
                <a:extLst>
                  <a:ext uri="{FF2B5EF4-FFF2-40B4-BE49-F238E27FC236}">
                    <a16:creationId xmlns:a16="http://schemas.microsoft.com/office/drawing/2014/main" id="{397B8086-1C31-4347-9DC3-51F05D53A72E}"/>
                  </a:ext>
                </a:extLst>
              </p:cNvPr>
              <p:cNvSpPr txBox="1"/>
              <p:nvPr/>
            </p:nvSpPr>
            <p:spPr>
              <a:xfrm>
                <a:off x="413943" y="5305983"/>
                <a:ext cx="1458733" cy="553998"/>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CASE-STUDY/CASE-REPORT</a:t>
                </a:r>
              </a:p>
            </p:txBody>
          </p:sp>
          <p:sp>
            <p:nvSpPr>
              <p:cNvPr id="19" name="Arrow: Right 18">
                <a:extLst>
                  <a:ext uri="{FF2B5EF4-FFF2-40B4-BE49-F238E27FC236}">
                    <a16:creationId xmlns:a16="http://schemas.microsoft.com/office/drawing/2014/main" id="{3F04AA21-CD91-475B-91BB-60D5ECD3BEBD}"/>
                  </a:ext>
                </a:extLst>
              </p:cNvPr>
              <p:cNvSpPr/>
              <p:nvPr/>
            </p:nvSpPr>
            <p:spPr>
              <a:xfrm>
                <a:off x="1877412" y="5523332"/>
                <a:ext cx="255624" cy="151103"/>
              </a:xfrm>
              <a:prstGeom prst="rightArrow">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 name="TextBox 14">
            <a:extLst>
              <a:ext uri="{FF2B5EF4-FFF2-40B4-BE49-F238E27FC236}">
                <a16:creationId xmlns:a16="http://schemas.microsoft.com/office/drawing/2014/main" id="{AF3A0A2F-7E8D-4F59-877C-0B4ACFC23D28}"/>
              </a:ext>
            </a:extLst>
          </p:cNvPr>
          <p:cNvSpPr txBox="1"/>
          <p:nvPr/>
        </p:nvSpPr>
        <p:spPr>
          <a:xfrm>
            <a:off x="411784" y="119072"/>
            <a:ext cx="873324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4472C4">
                    <a:lumMod val="75000"/>
                  </a:srgbClr>
                </a:solidFill>
                <a:effectLst/>
                <a:uLnTx/>
                <a:uFillTx/>
                <a:latin typeface="Arial Nova" panose="020B0504020202020204" pitchFamily="34" charset="0"/>
                <a:ea typeface="+mn-ea"/>
                <a:cs typeface="+mn-cs"/>
              </a:rPr>
              <a:t>Scholarly Activity Review Process Workflow – Requirements AFTER Approvals</a:t>
            </a:r>
          </a:p>
        </p:txBody>
      </p:sp>
      <p:sp>
        <p:nvSpPr>
          <p:cNvPr id="10" name="TextBox 9">
            <a:extLst>
              <a:ext uri="{FF2B5EF4-FFF2-40B4-BE49-F238E27FC236}">
                <a16:creationId xmlns:a16="http://schemas.microsoft.com/office/drawing/2014/main" id="{3539AF53-E1F0-D412-A667-4CC56399C57D}"/>
              </a:ext>
            </a:extLst>
          </p:cNvPr>
          <p:cNvSpPr txBox="1"/>
          <p:nvPr/>
        </p:nvSpPr>
        <p:spPr>
          <a:xfrm>
            <a:off x="2810882" y="430195"/>
            <a:ext cx="7026369" cy="646331"/>
          </a:xfrm>
          <a:prstGeom prst="rect">
            <a:avLst/>
          </a:prstGeom>
          <a:noFill/>
        </p:spPr>
        <p:txBody>
          <a:bodyPr wrap="square">
            <a:spAutoFit/>
          </a:bodyPr>
          <a:lstStyle/>
          <a:p>
            <a:pPr lvl="0" algn="ctr">
              <a:defRPr/>
            </a:pPr>
            <a:r>
              <a:rPr lang="en-US" sz="1800" b="1" dirty="0">
                <a:solidFill>
                  <a:srgbClr val="00B050"/>
                </a:solidFill>
                <a:latin typeface="Arial Nova" panose="020B0504020202020204" pitchFamily="34" charset="0"/>
              </a:rPr>
              <a:t>Submit ONLINE (do not send by email or upload at the IRBNet)</a:t>
            </a:r>
          </a:p>
          <a:p>
            <a:pPr lvl="0" algn="ctr">
              <a:defRPr/>
            </a:pPr>
            <a:r>
              <a:rPr lang="en-US" sz="1800" b="1" dirty="0">
                <a:solidFill>
                  <a:srgbClr val="00B050"/>
                </a:solidFill>
                <a:latin typeface="Arial Nova" panose="020B0504020202020204" pitchFamily="34" charset="0"/>
              </a:rPr>
              <a:t>https://my.ahu.edu/academics/research/online-submissions </a:t>
            </a:r>
          </a:p>
        </p:txBody>
      </p:sp>
    </p:spTree>
    <p:extLst>
      <p:ext uri="{BB962C8B-B14F-4D97-AF65-F5344CB8AC3E}">
        <p14:creationId xmlns:p14="http://schemas.microsoft.com/office/powerpoint/2010/main" val="30332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CF667FE88BD41B4BDFCCD828BEF64" ma:contentTypeVersion="19" ma:contentTypeDescription="Create a new document." ma:contentTypeScope="" ma:versionID="3ffc00fc18a6a96c142c7af15c80ed96">
  <xsd:schema xmlns:xsd="http://www.w3.org/2001/XMLSchema" xmlns:xs="http://www.w3.org/2001/XMLSchema" xmlns:p="http://schemas.microsoft.com/office/2006/metadata/properties" xmlns:ns1="http://schemas.microsoft.com/sharepoint/v3" xmlns:ns2="80eb15a4-c391-41b2-8961-8c36bd9b92f9" xmlns:ns3="97bf979c-4641-42ca-857e-43b6aab965bc" targetNamespace="http://schemas.microsoft.com/office/2006/metadata/properties" ma:root="true" ma:fieldsID="cc4918173f3250403866662cb341ace9" ns1:_="" ns2:_="" ns3:_="">
    <xsd:import namespace="http://schemas.microsoft.com/sharepoint/v3"/>
    <xsd:import namespace="80eb15a4-c391-41b2-8961-8c36bd9b92f9"/>
    <xsd:import namespace="97bf979c-4641-42ca-857e-43b6aab965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eb15a4-c391-41b2-8961-8c36bd9b92f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fd89ad9-0964-4c21-a1af-1949a53d6c4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7bf979c-4641-42ca-857e-43b6aab965b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45fe469f-a2a9-4dec-90cb-2749c2b56cb3}" ma:internalName="TaxCatchAll" ma:showField="CatchAllData" ma:web="97bf979c-4641-42ca-857e-43b6aab965b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97bf979c-4641-42ca-857e-43b6aab965bc" xsi:nil="true"/>
    <lcf76f155ced4ddcb4097134ff3c332f xmlns="80eb15a4-c391-41b2-8961-8c36bd9b92f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FCA6938-604A-432C-B7CC-9A7F3F7F64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0eb15a4-c391-41b2-8961-8c36bd9b92f9"/>
    <ds:schemaRef ds:uri="97bf979c-4641-42ca-857e-43b6aab965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38F76F-7A7A-481B-8698-1C5A4E563A0C}">
  <ds:schemaRefs>
    <ds:schemaRef ds:uri="http://schemas.microsoft.com/sharepoint/v3/contenttype/forms"/>
  </ds:schemaRefs>
</ds:datastoreItem>
</file>

<file path=customXml/itemProps3.xml><?xml version="1.0" encoding="utf-8"?>
<ds:datastoreItem xmlns:ds="http://schemas.openxmlformats.org/officeDocument/2006/customXml" ds:itemID="{2C8CA7B9-12A5-4582-8A7F-86832B1082BD}">
  <ds:schemaRefs>
    <ds:schemaRef ds:uri="http://schemas.microsoft.com/office/infopath/2007/PartnerControls"/>
    <ds:schemaRef ds:uri="http://schemas.microsoft.com/office/2006/documentManagement/types"/>
    <ds:schemaRef ds:uri="http://purl.org/dc/dcmitype/"/>
    <ds:schemaRef ds:uri="97bf979c-4641-42ca-857e-43b6aab965bc"/>
    <ds:schemaRef ds:uri="http://schemas.microsoft.com/office/2006/metadata/properties"/>
    <ds:schemaRef ds:uri="http://purl.org/dc/elements/1.1/"/>
    <ds:schemaRef ds:uri="http://schemas.microsoft.com/sharepoint/v3"/>
    <ds:schemaRef ds:uri="80eb15a4-c391-41b2-8961-8c36bd9b92f9"/>
    <ds:schemaRef ds:uri="http://schemas.openxmlformats.org/package/2006/metadata/core-properties"/>
    <ds:schemaRef ds:uri="http://purl.org/dc/terms/"/>
    <ds:schemaRef ds:uri="http://www.w3.org/XML/1998/namespace"/>
  </ds:schemaRefs>
</ds:datastoreItem>
</file>

<file path=docMetadata/LabelInfo.xml><?xml version="1.0" encoding="utf-8"?>
<clbl:labelList xmlns:clbl="http://schemas.microsoft.com/office/2020/mipLabelMetadata">
  <clbl:label id="{ce4c5887-6b1a-402a-9f88-bb5406622f52}" enabled="0" method="" siteId="{ce4c5887-6b1a-402a-9f88-bb5406622f52}" removed="1"/>
</clbl:labelList>
</file>

<file path=docProps/app.xml><?xml version="1.0" encoding="utf-8"?>
<Properties xmlns="http://schemas.openxmlformats.org/officeDocument/2006/extended-properties" xmlns:vt="http://schemas.openxmlformats.org/officeDocument/2006/docPropsVTypes">
  <TotalTime>14083</TotalTime>
  <Words>1904</Words>
  <Application>Microsoft Office PowerPoint</Application>
  <PresentationFormat>Widescreen</PresentationFormat>
  <Paragraphs>234</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Arial Nova</vt:lpstr>
      <vt:lpstr>Calibri</vt:lpstr>
      <vt:lpstr>Calibri Light</vt:lpstr>
      <vt:lpstr>Courier New</vt:lpstr>
      <vt:lpstr>Garamond</vt:lpstr>
      <vt:lpstr>Wingdings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Leana Goncalves Araujo</dc:creator>
  <cp:lastModifiedBy>Goncalves Araujo, Leana</cp:lastModifiedBy>
  <cp:revision>90</cp:revision>
  <dcterms:created xsi:type="dcterms:W3CDTF">2020-05-25T16:47:46Z</dcterms:created>
  <dcterms:modified xsi:type="dcterms:W3CDTF">2025-04-02T21:58:53Z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0x01010058CCF667FE88BD41B4BDFCCD828BEF64</vt:lpwstr>
  </property>
  <property fmtid="{D5CDD505-2E9C-101B-9397-08002B2CF9AE}" pid="3" name="MediaServiceImageTags">
    <vt:lpwstr/>
  </property>
</Properties>
</file>